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18288000" cy="10287000"/>
  <p:notesSz cx="6858000" cy="9144000"/>
  <p:embeddedFontLst>
    <p:embeddedFont>
      <p:font typeface="Canva Sans" panose="020B0604020202020204" charset="0"/>
      <p:regular r:id="rId22"/>
    </p:embeddedFont>
    <p:embeddedFont>
      <p:font typeface="Canva Sans Bold" panose="020B0604020202020204" charset="0"/>
      <p:regular r:id="rId23"/>
    </p:embeddedFont>
    <p:embeddedFont>
      <p:font typeface="Canva Sans Italics" panose="020B0604020202020204" charset="0"/>
      <p:regular r:id="rId24"/>
    </p:embeddedFont>
    <p:embeddedFont>
      <p:font typeface="Lato" panose="020F0502020204030203" pitchFamily="34" charset="0"/>
      <p:regular r:id="rId25"/>
      <p:bold r:id="rId26"/>
      <p:italic r:id="rId27"/>
      <p:boldItalic r:id="rId28"/>
    </p:embeddedFont>
    <p:embeddedFont>
      <p:font typeface="Lato Bold" panose="020F0502020204030203" pitchFamily="34" charset="0"/>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3163C7-B06A-8EA0-E29C-A628A2CA9A30}" v="22" dt="2025-04-16T15:16:17.4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80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MAHON, Caroline (CAMBRIDGE UNIVERSITY HOSPITALS NHS FOUNDATION TRUST)" userId="S::caroline.mcmahon3@nhs.net::52033efd-ea42-4dc8-a4f0-aa339d0e2fd8" providerId="AD" clId="Web-{343163C7-B06A-8EA0-E29C-A628A2CA9A30}"/>
    <pc:docChg chg="modSld">
      <pc:chgData name="MCMAHON, Caroline (CAMBRIDGE UNIVERSITY HOSPITALS NHS FOUNDATION TRUST)" userId="S::caroline.mcmahon3@nhs.net::52033efd-ea42-4dc8-a4f0-aa339d0e2fd8" providerId="AD" clId="Web-{343163C7-B06A-8EA0-E29C-A628A2CA9A30}" dt="2025-04-16T15:16:17.498" v="14" actId="1076"/>
      <pc:docMkLst>
        <pc:docMk/>
      </pc:docMkLst>
      <pc:sldChg chg="addSp delSp modSp">
        <pc:chgData name="MCMAHON, Caroline (CAMBRIDGE UNIVERSITY HOSPITALS NHS FOUNDATION TRUST)" userId="S::caroline.mcmahon3@nhs.net::52033efd-ea42-4dc8-a4f0-aa339d0e2fd8" providerId="AD" clId="Web-{343163C7-B06A-8EA0-E29C-A628A2CA9A30}" dt="2025-04-16T15:16:17.498" v="14" actId="1076"/>
        <pc:sldMkLst>
          <pc:docMk/>
          <pc:sldMk cId="0" sldId="265"/>
        </pc:sldMkLst>
        <pc:spChg chg="mod">
          <ac:chgData name="MCMAHON, Caroline (CAMBRIDGE UNIVERSITY HOSPITALS NHS FOUNDATION TRUST)" userId="S::caroline.mcmahon3@nhs.net::52033efd-ea42-4dc8-a4f0-aa339d0e2fd8" providerId="AD" clId="Web-{343163C7-B06A-8EA0-E29C-A628A2CA9A30}" dt="2025-04-16T15:16:01.278" v="13" actId="14100"/>
          <ac:spMkLst>
            <pc:docMk/>
            <pc:sldMk cId="0" sldId="265"/>
            <ac:spMk id="4" creationId="{00000000-0000-0000-0000-000000000000}"/>
          </ac:spMkLst>
        </pc:spChg>
        <pc:picChg chg="del">
          <ac:chgData name="MCMAHON, Caroline (CAMBRIDGE UNIVERSITY HOSPITALS NHS FOUNDATION TRUST)" userId="S::caroline.mcmahon3@nhs.net::52033efd-ea42-4dc8-a4f0-aa339d0e2fd8" providerId="AD" clId="Web-{343163C7-B06A-8EA0-E29C-A628A2CA9A30}" dt="2025-04-16T15:15:38.761" v="3"/>
          <ac:picMkLst>
            <pc:docMk/>
            <pc:sldMk cId="0" sldId="265"/>
            <ac:picMk id="3" creationId="{00000000-0000-0000-0000-000000000000}"/>
          </ac:picMkLst>
        </pc:picChg>
        <pc:picChg chg="add mod">
          <ac:chgData name="MCMAHON, Caroline (CAMBRIDGE UNIVERSITY HOSPITALS NHS FOUNDATION TRUST)" userId="S::caroline.mcmahon3@nhs.net::52033efd-ea42-4dc8-a4f0-aa339d0e2fd8" providerId="AD" clId="Web-{343163C7-B06A-8EA0-E29C-A628A2CA9A30}" dt="2025-04-16T15:16:17.498" v="14" actId="1076"/>
          <ac:picMkLst>
            <pc:docMk/>
            <pc:sldMk cId="0" sldId="265"/>
            <ac:picMk id="5" creationId="{F09697D6-F21E-EDF8-2FE3-41BB9043ED6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80d-LAjWk9Y?feature=oembed"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www.cambridgecrf.nihr.ac.uk/wp-content/uploads/2023/06/Cambridge-CRF-Joint-BRC-and-CRF-PPI-strategy.pdf"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nihr.ac.uk/about-us/our-key-priorities/equality-diversity-and-inclusion/#:~:text=We%20are%20committed%20to%20embedding,all%20areas%20of%20our%20work"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hyperlink" Target="https://www.nihr.ac.uk/documents/equality-diversity-and-inclusion-strategy-2022-2027/3129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cambridgecrf.nihr.ac.uk/wp-content/uploads/2023/06/Cambridge-BRC-and-CRF-EDI-Strategy.pdf"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hyperlink" Target="https://www.peopleinresearch.org"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nihr.ac.uk/news/nihr-launches-new-equality-diversity-and-inclusion-strategy/31576" TargetMode="External"/><Relationship Id="rId3" Type="http://schemas.openxmlformats.org/officeDocument/2006/relationships/hyperlink" Target="https://www.nihr.ac.uk/documents/briefing-notes-for-researchers-public-involvement-in-nhs-health-and-social-care-research/27371" TargetMode="External"/><Relationship Id="rId7" Type="http://schemas.openxmlformats.org/officeDocument/2006/relationships/hyperlink" Target="https://www.ukcrfnetwork.co.uk" TargetMode="External"/><Relationship Id="rId2" Type="http://schemas.openxmlformats.org/officeDocument/2006/relationships/hyperlink" Target="https://www.nihr.ac.uk/patients-carers-and-the-public/" TargetMode="External"/><Relationship Id="rId1" Type="http://schemas.openxmlformats.org/officeDocument/2006/relationships/slideLayout" Target="../slideLayouts/slideLayout7.xml"/><Relationship Id="rId6" Type="http://schemas.openxmlformats.org/officeDocument/2006/relationships/hyperlink" Target="https://sites.google.com/nihr.ac.uk/include/home" TargetMode="External"/><Relationship Id="rId5" Type="http://schemas.openxmlformats.org/officeDocument/2006/relationships/hyperlink" Target="https://www.nihr.ac.uk/documents/improving-inclusion-of-under-served-groups-in-clinical-research-guidance-from-include-project/25435" TargetMode="External"/><Relationship Id="rId10" Type="http://schemas.openxmlformats.org/officeDocument/2006/relationships/hyperlink" Target="http://merlin/Lists/DMSRecords/DispRecordTabsDoc.aspx?ID=18288" TargetMode="External"/><Relationship Id="rId4" Type="http://schemas.openxmlformats.org/officeDocument/2006/relationships/hyperlink" Target="https://sites.google.com/nihr.ac.uk/pi-standards/home" TargetMode="External"/><Relationship Id="rId9" Type="http://schemas.openxmlformats.org/officeDocument/2006/relationships/hyperlink" Target="https://bepartofresearch.nihr.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peopleinresearch.org/public-involvement/"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cambridgecrf.nihr.ac.uk/patients-and-public/ppi-for-researchers/"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sites.google.com/nihr.ac.uk/pi-standards/home"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hyperlink" Target="https://www.invo.org.uk/wp-content/uploads/2016/05/Impact-of-public-involvement-on-the-ethical-aspects-of-research-updated-2016.pdf" TargetMode="External"/><Relationship Id="rId4" Type="http://schemas.openxmlformats.org/officeDocument/2006/relationships/hyperlink" Target="https://www.hra.nhs.uk/about-us/what-we-d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93E72"/>
        </a:solidFill>
        <a:effectLst/>
      </p:bgPr>
    </p:bg>
    <p:spTree>
      <p:nvGrpSpPr>
        <p:cNvPr id="1" name=""/>
        <p:cNvGrpSpPr/>
        <p:nvPr/>
      </p:nvGrpSpPr>
      <p:grpSpPr>
        <a:xfrm>
          <a:off x="0" y="0"/>
          <a:ext cx="0" cy="0"/>
          <a:chOff x="0" y="0"/>
          <a:chExt cx="0" cy="0"/>
        </a:xfrm>
      </p:grpSpPr>
      <p:sp>
        <p:nvSpPr>
          <p:cNvPr id="2" name="Freeform 2"/>
          <p:cNvSpPr/>
          <p:nvPr/>
        </p:nvSpPr>
        <p:spPr>
          <a:xfrm>
            <a:off x="206515" y="195830"/>
            <a:ext cx="6821066" cy="1665741"/>
          </a:xfrm>
          <a:custGeom>
            <a:avLst/>
            <a:gdLst/>
            <a:ahLst/>
            <a:cxnLst/>
            <a:rect l="l" t="t" r="r" b="b"/>
            <a:pathLst>
              <a:path w="6821066" h="1665741">
                <a:moveTo>
                  <a:pt x="0" y="0"/>
                </a:moveTo>
                <a:lnTo>
                  <a:pt x="6821067" y="0"/>
                </a:lnTo>
                <a:lnTo>
                  <a:pt x="6821067" y="1665740"/>
                </a:lnTo>
                <a:lnTo>
                  <a:pt x="0" y="1665740"/>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2411479" y="3113378"/>
            <a:ext cx="13634933" cy="5922645"/>
          </a:xfrm>
          <a:prstGeom prst="rect">
            <a:avLst/>
          </a:prstGeom>
        </p:spPr>
        <p:txBody>
          <a:bodyPr lIns="0" tIns="0" rIns="0" bIns="0" rtlCol="0" anchor="t">
            <a:spAutoFit/>
          </a:bodyPr>
          <a:lstStyle/>
          <a:p>
            <a:pPr algn="ctr">
              <a:lnSpc>
                <a:spcPts val="5880"/>
              </a:lnSpc>
            </a:pPr>
            <a:r>
              <a:rPr lang="en-US" sz="4200">
                <a:solidFill>
                  <a:srgbClr val="FFFFFF"/>
                </a:solidFill>
                <a:latin typeface="Lato"/>
                <a:ea typeface="Lato"/>
                <a:cs typeface="Lato"/>
                <a:sym typeface="Lato"/>
              </a:rPr>
              <a:t>Introduction to Patient and Public Involvement (PPI) at Cambridge Clinical Research Facility</a:t>
            </a:r>
          </a:p>
          <a:p>
            <a:pPr algn="ctr">
              <a:lnSpc>
                <a:spcPts val="5880"/>
              </a:lnSpc>
            </a:pPr>
            <a:endParaRPr lang="en-US" sz="4200">
              <a:solidFill>
                <a:srgbClr val="FFFFFF"/>
              </a:solidFill>
              <a:latin typeface="Lato"/>
              <a:ea typeface="Lato"/>
              <a:cs typeface="Lato"/>
              <a:sym typeface="Lato"/>
            </a:endParaRPr>
          </a:p>
          <a:p>
            <a:pPr algn="ctr">
              <a:lnSpc>
                <a:spcPts val="5880"/>
              </a:lnSpc>
            </a:pPr>
            <a:r>
              <a:rPr lang="en-US" sz="4200">
                <a:solidFill>
                  <a:srgbClr val="FFFFFF"/>
                </a:solidFill>
                <a:latin typeface="Lato"/>
                <a:ea typeface="Lato"/>
                <a:cs typeface="Lato"/>
                <a:sym typeface="Lato"/>
              </a:rPr>
              <a:t>Caroline McMahon</a:t>
            </a:r>
          </a:p>
          <a:p>
            <a:pPr algn="ctr">
              <a:lnSpc>
                <a:spcPts val="5880"/>
              </a:lnSpc>
            </a:pPr>
            <a:r>
              <a:rPr lang="en-US" sz="4200">
                <a:solidFill>
                  <a:srgbClr val="FFFFFF"/>
                </a:solidFill>
                <a:latin typeface="Lato"/>
                <a:ea typeface="Lato"/>
                <a:cs typeface="Lato"/>
                <a:sym typeface="Lato"/>
              </a:rPr>
              <a:t>NIHR Cambridge CRF, PPI Lead</a:t>
            </a:r>
          </a:p>
          <a:p>
            <a:pPr algn="ctr">
              <a:lnSpc>
                <a:spcPts val="5880"/>
              </a:lnSpc>
            </a:pPr>
            <a:r>
              <a:rPr lang="en-US" sz="4200">
                <a:solidFill>
                  <a:srgbClr val="FFFFFF"/>
                </a:solidFill>
                <a:latin typeface="Lato"/>
                <a:ea typeface="Lato"/>
                <a:cs typeface="Lato"/>
                <a:sym typeface="Lato"/>
              </a:rPr>
              <a:t>Deepa Mistry</a:t>
            </a:r>
          </a:p>
          <a:p>
            <a:pPr algn="ctr">
              <a:lnSpc>
                <a:spcPts val="5880"/>
              </a:lnSpc>
            </a:pPr>
            <a:r>
              <a:rPr lang="en-US" sz="4200">
                <a:solidFill>
                  <a:srgbClr val="FFFFFF"/>
                </a:solidFill>
                <a:latin typeface="Lato"/>
                <a:ea typeface="Lato"/>
                <a:cs typeface="Lato"/>
                <a:sym typeface="Lato"/>
              </a:rPr>
              <a:t>NIHR Cambridge CRF, Public Contributor</a:t>
            </a:r>
          </a:p>
          <a:p>
            <a:pPr algn="ctr">
              <a:lnSpc>
                <a:spcPts val="5880"/>
              </a:lnSpc>
            </a:pPr>
            <a:endParaRPr lang="en-US" sz="4200">
              <a:solidFill>
                <a:srgbClr val="FFFFFF"/>
              </a:solidFill>
              <a:latin typeface="Lato"/>
              <a:ea typeface="Lato"/>
              <a:cs typeface="Lato"/>
              <a:sym typeface="Lato"/>
            </a:endParaRPr>
          </a:p>
        </p:txBody>
      </p:sp>
      <p:sp>
        <p:nvSpPr>
          <p:cNvPr id="4" name="TextBox 4"/>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FFFFFF"/>
                </a:solidFill>
                <a:latin typeface="Canva Sans"/>
                <a:ea typeface="Canva Sans"/>
                <a:cs typeface="Canva Sans"/>
                <a:sym typeface="Canva Sans"/>
              </a:rP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Canva Sans"/>
                <a:ea typeface="Canva Sans"/>
                <a:cs typeface="Canva Sans"/>
                <a:sym typeface="Canva Sans"/>
              </a:rPr>
              <a:t>10</a:t>
            </a:r>
          </a:p>
        </p:txBody>
      </p:sp>
      <p:sp>
        <p:nvSpPr>
          <p:cNvPr id="4" name="TextBox 4"/>
          <p:cNvSpPr txBox="1"/>
          <p:nvPr/>
        </p:nvSpPr>
        <p:spPr>
          <a:xfrm>
            <a:off x="3653314" y="942975"/>
            <a:ext cx="9283422" cy="1438792"/>
          </a:xfrm>
          <a:prstGeom prst="rect">
            <a:avLst/>
          </a:prstGeom>
        </p:spPr>
        <p:txBody>
          <a:bodyPr wrap="square" lIns="0" tIns="0" rIns="0" bIns="0" rtlCol="0" anchor="t">
            <a:spAutoFit/>
          </a:bodyPr>
          <a:lstStyle/>
          <a:p>
            <a:pPr algn="just">
              <a:lnSpc>
                <a:spcPts val="5880"/>
              </a:lnSpc>
            </a:pPr>
            <a:r>
              <a:rPr lang="en-US" sz="4200" b="1" dirty="0">
                <a:solidFill>
                  <a:srgbClr val="193E72"/>
                </a:solidFill>
                <a:latin typeface="Lato Bold"/>
                <a:ea typeface="Lato Bold"/>
                <a:cs typeface="Lato Bold"/>
                <a:sym typeface="Lato Bold"/>
              </a:rPr>
              <a:t>Be Part of Research</a:t>
            </a:r>
          </a:p>
          <a:p>
            <a:pPr algn="just">
              <a:lnSpc>
                <a:spcPts val="5880"/>
              </a:lnSpc>
            </a:pPr>
            <a:r>
              <a:rPr lang="en-US" sz="4200" dirty="0">
                <a:solidFill>
                  <a:srgbClr val="193E72"/>
                </a:solidFill>
                <a:latin typeface="Lato"/>
                <a:ea typeface="Lato"/>
                <a:cs typeface="Lato"/>
                <a:sym typeface="Lato"/>
              </a:rPr>
              <a:t>Watch this short video by NIHR</a:t>
            </a:r>
          </a:p>
        </p:txBody>
      </p:sp>
      <p:pic>
        <p:nvPicPr>
          <p:cNvPr id="5" name="Online Media 4" title="Why Be Part of Research?">
            <a:hlinkClick r:id="" action="ppaction://media"/>
            <a:extLst>
              <a:ext uri="{FF2B5EF4-FFF2-40B4-BE49-F238E27FC236}">
                <a16:creationId xmlns:a16="http://schemas.microsoft.com/office/drawing/2014/main" id="{F09697D6-F21E-EDF8-2FE3-41BB9043ED6D}"/>
              </a:ext>
            </a:extLst>
          </p:cNvPr>
          <p:cNvPicPr>
            <a:picLocks noRot="1" noChangeAspect="1"/>
          </p:cNvPicPr>
          <p:nvPr>
            <a:videoFile r:link="rId1"/>
          </p:nvPr>
        </p:nvPicPr>
        <p:blipFill>
          <a:blip r:embed="rId3"/>
          <a:stretch>
            <a:fillRect/>
          </a:stretch>
        </p:blipFill>
        <p:spPr>
          <a:xfrm>
            <a:off x="3660458" y="2552700"/>
            <a:ext cx="11913552" cy="66446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05625" y="1609091"/>
            <a:ext cx="8105197" cy="8220709"/>
          </a:xfrm>
          <a:prstGeom prst="rect">
            <a:avLst/>
          </a:prstGeom>
        </p:spPr>
        <p:txBody>
          <a:bodyPr lIns="0" tIns="0" rIns="0" bIns="0" rtlCol="0" anchor="t">
            <a:spAutoFit/>
          </a:bodyPr>
          <a:lstStyle/>
          <a:p>
            <a:pPr algn="l">
              <a:lnSpc>
                <a:spcPts val="3640"/>
              </a:lnSpc>
            </a:pPr>
            <a:r>
              <a:rPr lang="en-US" sz="2600" dirty="0">
                <a:solidFill>
                  <a:srgbClr val="193E72"/>
                </a:solidFill>
                <a:latin typeface="Lato"/>
                <a:ea typeface="Lato"/>
                <a:cs typeface="Lato"/>
                <a:sym typeface="Lato"/>
              </a:rPr>
              <a:t>In our commitment to Patient and Public Involvement, we produced a j</a:t>
            </a:r>
            <a:r>
              <a:rPr lang="en-US" sz="2600" u="sng" dirty="0">
                <a:solidFill>
                  <a:srgbClr val="193E72"/>
                </a:solidFill>
                <a:latin typeface="Lato"/>
                <a:ea typeface="Lato"/>
                <a:cs typeface="Lato"/>
                <a:sym typeface="Lato"/>
                <a:hlinkClick r:id="rId2" tooltip="https://www.cambridgecrf.nihr.ac.uk/wp-content/uploads/2023/06/Cambridge-CRF-Joint-BRC-and-CRF-PPI-strategy.pdf"/>
              </a:rPr>
              <a:t>oint NIHR Cambridge BRC and CRF PPIE strategy</a:t>
            </a:r>
            <a:r>
              <a:rPr lang="en-US" sz="2600" dirty="0">
                <a:solidFill>
                  <a:srgbClr val="193E72"/>
                </a:solidFill>
                <a:latin typeface="Lato"/>
                <a:ea typeface="Lato"/>
                <a:cs typeface="Lato"/>
                <a:sym typeface="Lato"/>
              </a:rPr>
              <a:t> </a:t>
            </a:r>
          </a:p>
          <a:p>
            <a:pPr algn="l">
              <a:lnSpc>
                <a:spcPts val="3640"/>
              </a:lnSpc>
            </a:pPr>
            <a:endParaRPr lang="en-US" sz="2600" dirty="0">
              <a:solidFill>
                <a:srgbClr val="193E72"/>
              </a:solidFill>
              <a:latin typeface="Lato"/>
              <a:ea typeface="Lato"/>
              <a:cs typeface="Lato"/>
              <a:sym typeface="Lato"/>
            </a:endParaRPr>
          </a:p>
          <a:p>
            <a:pPr algn="l">
              <a:lnSpc>
                <a:spcPts val="3640"/>
              </a:lnSpc>
            </a:pPr>
            <a:r>
              <a:rPr lang="en-US" sz="2600" dirty="0">
                <a:solidFill>
                  <a:srgbClr val="193E72"/>
                </a:solidFill>
                <a:latin typeface="Lato"/>
                <a:ea typeface="Lato"/>
                <a:cs typeface="Lato"/>
                <a:sym typeface="Lato"/>
              </a:rPr>
              <a:t>This strategy details; what we want to achieve in our short, medium and long term objectives, who the CRF PPI and Inclusion Lead reports to (governance structure, right), who we are working with and how we will measure our success in delivering our objectives.  </a:t>
            </a:r>
          </a:p>
          <a:p>
            <a:pPr algn="l">
              <a:lnSpc>
                <a:spcPts val="3640"/>
              </a:lnSpc>
            </a:pPr>
            <a:endParaRPr lang="en-US" sz="2600" dirty="0">
              <a:solidFill>
                <a:srgbClr val="193E72"/>
              </a:solidFill>
              <a:latin typeface="Lato"/>
              <a:ea typeface="Lato"/>
              <a:cs typeface="Lato"/>
              <a:sym typeface="Lato"/>
            </a:endParaRPr>
          </a:p>
          <a:p>
            <a:pPr algn="l">
              <a:lnSpc>
                <a:spcPts val="3640"/>
              </a:lnSpc>
            </a:pPr>
            <a:r>
              <a:rPr lang="en-US" sz="2600" dirty="0">
                <a:solidFill>
                  <a:srgbClr val="193E72"/>
                </a:solidFill>
                <a:latin typeface="Lato"/>
                <a:ea typeface="Lato"/>
                <a:cs typeface="Lato"/>
                <a:sym typeface="Lato"/>
              </a:rPr>
              <a:t>Every year we submit an annual report to NIHR, this is where we detail our PPI and Inclusion activity. </a:t>
            </a:r>
          </a:p>
          <a:p>
            <a:pPr algn="l">
              <a:lnSpc>
                <a:spcPts val="3640"/>
              </a:lnSpc>
            </a:pPr>
            <a:endParaRPr lang="en-US" sz="2600" dirty="0">
              <a:solidFill>
                <a:srgbClr val="193E72"/>
              </a:solidFill>
              <a:latin typeface="Lato"/>
              <a:ea typeface="Lato"/>
              <a:cs typeface="Lato"/>
              <a:sym typeface="Lato"/>
            </a:endParaRPr>
          </a:p>
          <a:p>
            <a:pPr algn="l">
              <a:lnSpc>
                <a:spcPts val="3640"/>
              </a:lnSpc>
            </a:pPr>
            <a:r>
              <a:rPr lang="en-US" sz="2600" dirty="0">
                <a:solidFill>
                  <a:srgbClr val="193E72"/>
                </a:solidFill>
                <a:latin typeface="Lato"/>
                <a:ea typeface="Lato"/>
                <a:cs typeface="Lato"/>
                <a:sym typeface="Lato"/>
              </a:rPr>
              <a:t>BRC-Biomedical Research Centre</a:t>
            </a:r>
          </a:p>
          <a:p>
            <a:pPr algn="l">
              <a:lnSpc>
                <a:spcPts val="3640"/>
              </a:lnSpc>
            </a:pPr>
            <a:r>
              <a:rPr lang="en-US" sz="2600" dirty="0">
                <a:solidFill>
                  <a:srgbClr val="193E72"/>
                </a:solidFill>
                <a:latin typeface="Lato"/>
                <a:ea typeface="Lato"/>
                <a:cs typeface="Lato"/>
                <a:sym typeface="Lato"/>
              </a:rPr>
              <a:t>CUH- Cambridge University Hospitals</a:t>
            </a:r>
          </a:p>
          <a:p>
            <a:pPr algn="l">
              <a:lnSpc>
                <a:spcPts val="3640"/>
              </a:lnSpc>
            </a:pPr>
            <a:endParaRPr lang="en-US" sz="2600" dirty="0">
              <a:solidFill>
                <a:srgbClr val="193E72"/>
              </a:solidFill>
              <a:latin typeface="Lato"/>
              <a:ea typeface="Lato"/>
              <a:cs typeface="Lato"/>
              <a:sym typeface="Lato"/>
            </a:endParaRPr>
          </a:p>
          <a:p>
            <a:pPr algn="l">
              <a:lnSpc>
                <a:spcPts val="3640"/>
              </a:lnSpc>
            </a:pPr>
            <a:endParaRPr lang="en-US" sz="2600" dirty="0">
              <a:solidFill>
                <a:srgbClr val="193E72"/>
              </a:solidFill>
              <a:latin typeface="Lato"/>
              <a:ea typeface="Lato"/>
              <a:cs typeface="Lato"/>
              <a:sym typeface="Lato"/>
            </a:endParaRPr>
          </a:p>
          <a:p>
            <a:pPr algn="l">
              <a:lnSpc>
                <a:spcPts val="3640"/>
              </a:lnSpc>
            </a:pPr>
            <a:endParaRPr lang="en-US" sz="2600" dirty="0">
              <a:solidFill>
                <a:srgbClr val="193E72"/>
              </a:solidFill>
              <a:latin typeface="Lato"/>
              <a:ea typeface="Lato"/>
              <a:cs typeface="Lato"/>
              <a:sym typeface="Lato"/>
            </a:endParaRPr>
          </a:p>
        </p:txBody>
      </p:sp>
      <p:sp>
        <p:nvSpPr>
          <p:cNvPr id="3" name="TextBox 3"/>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Canva Sans"/>
                <a:ea typeface="Canva Sans"/>
                <a:cs typeface="Canva Sans"/>
                <a:sym typeface="Canva Sans"/>
              </a:rPr>
              <a:t>11</a:t>
            </a:r>
          </a:p>
        </p:txBody>
      </p:sp>
      <p:sp>
        <p:nvSpPr>
          <p:cNvPr id="4" name="TextBox 4"/>
          <p:cNvSpPr txBox="1"/>
          <p:nvPr/>
        </p:nvSpPr>
        <p:spPr>
          <a:xfrm>
            <a:off x="805625" y="552337"/>
            <a:ext cx="10665500" cy="721995"/>
          </a:xfrm>
          <a:prstGeom prst="rect">
            <a:avLst/>
          </a:prstGeom>
        </p:spPr>
        <p:txBody>
          <a:bodyPr lIns="0" tIns="0" rIns="0" bIns="0" rtlCol="0" anchor="t">
            <a:spAutoFit/>
          </a:bodyPr>
          <a:lstStyle/>
          <a:p>
            <a:pPr algn="ctr">
              <a:lnSpc>
                <a:spcPts val="5879"/>
              </a:lnSpc>
              <a:spcBef>
                <a:spcPct val="0"/>
              </a:spcBef>
            </a:pPr>
            <a:r>
              <a:rPr lang="en-US" sz="4199" b="1">
                <a:solidFill>
                  <a:srgbClr val="193E72"/>
                </a:solidFill>
                <a:latin typeface="Lato Bold"/>
                <a:ea typeface="Lato Bold"/>
                <a:cs typeface="Lato Bold"/>
                <a:sym typeface="Lato Bold"/>
              </a:rPr>
              <a:t>Our Commitment and Governance Reporting</a:t>
            </a:r>
          </a:p>
        </p:txBody>
      </p:sp>
      <p:grpSp>
        <p:nvGrpSpPr>
          <p:cNvPr id="5" name="Group 5"/>
          <p:cNvGrpSpPr/>
          <p:nvPr/>
        </p:nvGrpSpPr>
        <p:grpSpPr>
          <a:xfrm>
            <a:off x="13492728" y="4506497"/>
            <a:ext cx="3766572" cy="1226315"/>
            <a:chOff x="0" y="0"/>
            <a:chExt cx="992019" cy="322980"/>
          </a:xfrm>
        </p:grpSpPr>
        <p:sp>
          <p:nvSpPr>
            <p:cNvPr id="6" name="Freeform 6"/>
            <p:cNvSpPr/>
            <p:nvPr/>
          </p:nvSpPr>
          <p:spPr>
            <a:xfrm>
              <a:off x="0" y="0"/>
              <a:ext cx="992019" cy="322980"/>
            </a:xfrm>
            <a:custGeom>
              <a:avLst/>
              <a:gdLst/>
              <a:ahLst/>
              <a:cxnLst/>
              <a:rect l="l" t="t" r="r" b="b"/>
              <a:pathLst>
                <a:path w="992019" h="322980">
                  <a:moveTo>
                    <a:pt x="34942" y="0"/>
                  </a:moveTo>
                  <a:lnTo>
                    <a:pt x="957077" y="0"/>
                  </a:lnTo>
                  <a:cubicBezTo>
                    <a:pt x="976375" y="0"/>
                    <a:pt x="992019" y="15644"/>
                    <a:pt x="992019" y="34942"/>
                  </a:cubicBezTo>
                  <a:lnTo>
                    <a:pt x="992019" y="288038"/>
                  </a:lnTo>
                  <a:cubicBezTo>
                    <a:pt x="992019" y="307336"/>
                    <a:pt x="976375" y="322980"/>
                    <a:pt x="957077" y="322980"/>
                  </a:cubicBezTo>
                  <a:lnTo>
                    <a:pt x="34942" y="322980"/>
                  </a:lnTo>
                  <a:cubicBezTo>
                    <a:pt x="15644" y="322980"/>
                    <a:pt x="0" y="307336"/>
                    <a:pt x="0" y="288038"/>
                  </a:cubicBezTo>
                  <a:lnTo>
                    <a:pt x="0" y="34942"/>
                  </a:lnTo>
                  <a:cubicBezTo>
                    <a:pt x="0" y="15644"/>
                    <a:pt x="15644" y="0"/>
                    <a:pt x="34942" y="0"/>
                  </a:cubicBezTo>
                  <a:close/>
                </a:path>
              </a:pathLst>
            </a:custGeom>
            <a:solidFill>
              <a:srgbClr val="193E72"/>
            </a:solidFill>
          </p:spPr>
          <p:txBody>
            <a:bodyPr/>
            <a:lstStyle/>
            <a:p>
              <a:endParaRPr lang="en-GB"/>
            </a:p>
          </p:txBody>
        </p:sp>
        <p:sp>
          <p:nvSpPr>
            <p:cNvPr id="7" name="TextBox 7"/>
            <p:cNvSpPr txBox="1"/>
            <p:nvPr/>
          </p:nvSpPr>
          <p:spPr>
            <a:xfrm>
              <a:off x="0" y="-47625"/>
              <a:ext cx="992019" cy="370605"/>
            </a:xfrm>
            <a:prstGeom prst="rect">
              <a:avLst/>
            </a:prstGeom>
          </p:spPr>
          <p:txBody>
            <a:bodyPr lIns="50800" tIns="50800" rIns="50800" bIns="50800" rtlCol="0" anchor="ctr"/>
            <a:lstStyle/>
            <a:p>
              <a:pPr algn="ctr">
                <a:lnSpc>
                  <a:spcPts val="2800"/>
                </a:lnSpc>
              </a:pPr>
              <a:endParaRPr/>
            </a:p>
          </p:txBody>
        </p:sp>
      </p:grpSp>
      <p:grpSp>
        <p:nvGrpSpPr>
          <p:cNvPr id="8" name="Group 8"/>
          <p:cNvGrpSpPr/>
          <p:nvPr/>
        </p:nvGrpSpPr>
        <p:grpSpPr>
          <a:xfrm>
            <a:off x="10491972" y="4506497"/>
            <a:ext cx="2189201" cy="2189201"/>
            <a:chOff x="0" y="0"/>
            <a:chExt cx="576580" cy="576580"/>
          </a:xfrm>
        </p:grpSpPr>
        <p:sp>
          <p:nvSpPr>
            <p:cNvPr id="9" name="Freeform 9"/>
            <p:cNvSpPr/>
            <p:nvPr/>
          </p:nvSpPr>
          <p:spPr>
            <a:xfrm>
              <a:off x="0" y="0"/>
              <a:ext cx="576580" cy="576580"/>
            </a:xfrm>
            <a:custGeom>
              <a:avLst/>
              <a:gdLst/>
              <a:ahLst/>
              <a:cxnLst/>
              <a:rect l="l" t="t" r="r" b="b"/>
              <a:pathLst>
                <a:path w="576580" h="576580">
                  <a:moveTo>
                    <a:pt x="60119" y="0"/>
                  </a:moveTo>
                  <a:lnTo>
                    <a:pt x="516461" y="0"/>
                  </a:lnTo>
                  <a:cubicBezTo>
                    <a:pt x="532405" y="0"/>
                    <a:pt x="547697" y="6334"/>
                    <a:pt x="558971" y="17608"/>
                  </a:cubicBezTo>
                  <a:cubicBezTo>
                    <a:pt x="570246" y="28883"/>
                    <a:pt x="576580" y="44174"/>
                    <a:pt x="576580" y="60119"/>
                  </a:cubicBezTo>
                  <a:lnTo>
                    <a:pt x="576580" y="516461"/>
                  </a:lnTo>
                  <a:cubicBezTo>
                    <a:pt x="576580" y="532405"/>
                    <a:pt x="570246" y="547697"/>
                    <a:pt x="558971" y="558971"/>
                  </a:cubicBezTo>
                  <a:cubicBezTo>
                    <a:pt x="547697" y="570246"/>
                    <a:pt x="532405" y="576580"/>
                    <a:pt x="516461" y="576580"/>
                  </a:cubicBezTo>
                  <a:lnTo>
                    <a:pt x="60119" y="576580"/>
                  </a:lnTo>
                  <a:cubicBezTo>
                    <a:pt x="44174" y="576580"/>
                    <a:pt x="28883" y="570246"/>
                    <a:pt x="17608" y="558971"/>
                  </a:cubicBezTo>
                  <a:cubicBezTo>
                    <a:pt x="6334" y="547697"/>
                    <a:pt x="0" y="532405"/>
                    <a:pt x="0" y="516461"/>
                  </a:cubicBezTo>
                  <a:lnTo>
                    <a:pt x="0" y="60119"/>
                  </a:lnTo>
                  <a:cubicBezTo>
                    <a:pt x="0" y="44174"/>
                    <a:pt x="6334" y="28883"/>
                    <a:pt x="17608" y="17608"/>
                  </a:cubicBezTo>
                  <a:cubicBezTo>
                    <a:pt x="28883" y="6334"/>
                    <a:pt x="44174" y="0"/>
                    <a:pt x="60119" y="0"/>
                  </a:cubicBezTo>
                  <a:close/>
                </a:path>
              </a:pathLst>
            </a:custGeom>
            <a:solidFill>
              <a:srgbClr val="193E72"/>
            </a:solidFill>
          </p:spPr>
          <p:txBody>
            <a:bodyPr/>
            <a:lstStyle/>
            <a:p>
              <a:endParaRPr lang="en-GB"/>
            </a:p>
          </p:txBody>
        </p:sp>
        <p:sp>
          <p:nvSpPr>
            <p:cNvPr id="10" name="TextBox 10"/>
            <p:cNvSpPr txBox="1"/>
            <p:nvPr/>
          </p:nvSpPr>
          <p:spPr>
            <a:xfrm>
              <a:off x="0" y="-47625"/>
              <a:ext cx="576580" cy="624205"/>
            </a:xfrm>
            <a:prstGeom prst="rect">
              <a:avLst/>
            </a:prstGeom>
          </p:spPr>
          <p:txBody>
            <a:bodyPr lIns="50800" tIns="50800" rIns="50800" bIns="50800" rtlCol="0" anchor="ctr"/>
            <a:lstStyle/>
            <a:p>
              <a:pPr algn="ctr">
                <a:lnSpc>
                  <a:spcPts val="2800"/>
                </a:lnSpc>
              </a:pPr>
              <a:endParaRPr/>
            </a:p>
          </p:txBody>
        </p:sp>
      </p:grpSp>
      <p:grpSp>
        <p:nvGrpSpPr>
          <p:cNvPr id="11" name="Group 11"/>
          <p:cNvGrpSpPr/>
          <p:nvPr/>
        </p:nvGrpSpPr>
        <p:grpSpPr>
          <a:xfrm>
            <a:off x="10491972" y="7370724"/>
            <a:ext cx="2189201" cy="2189201"/>
            <a:chOff x="0" y="0"/>
            <a:chExt cx="576580" cy="576580"/>
          </a:xfrm>
        </p:grpSpPr>
        <p:sp>
          <p:nvSpPr>
            <p:cNvPr id="12" name="Freeform 12"/>
            <p:cNvSpPr/>
            <p:nvPr/>
          </p:nvSpPr>
          <p:spPr>
            <a:xfrm>
              <a:off x="0" y="0"/>
              <a:ext cx="576580" cy="576580"/>
            </a:xfrm>
            <a:custGeom>
              <a:avLst/>
              <a:gdLst/>
              <a:ahLst/>
              <a:cxnLst/>
              <a:rect l="l" t="t" r="r" b="b"/>
              <a:pathLst>
                <a:path w="576580" h="576580">
                  <a:moveTo>
                    <a:pt x="60119" y="0"/>
                  </a:moveTo>
                  <a:lnTo>
                    <a:pt x="516461" y="0"/>
                  </a:lnTo>
                  <a:cubicBezTo>
                    <a:pt x="532405" y="0"/>
                    <a:pt x="547697" y="6334"/>
                    <a:pt x="558971" y="17608"/>
                  </a:cubicBezTo>
                  <a:cubicBezTo>
                    <a:pt x="570246" y="28883"/>
                    <a:pt x="576580" y="44174"/>
                    <a:pt x="576580" y="60119"/>
                  </a:cubicBezTo>
                  <a:lnTo>
                    <a:pt x="576580" y="516461"/>
                  </a:lnTo>
                  <a:cubicBezTo>
                    <a:pt x="576580" y="532405"/>
                    <a:pt x="570246" y="547697"/>
                    <a:pt x="558971" y="558971"/>
                  </a:cubicBezTo>
                  <a:cubicBezTo>
                    <a:pt x="547697" y="570246"/>
                    <a:pt x="532405" y="576580"/>
                    <a:pt x="516461" y="576580"/>
                  </a:cubicBezTo>
                  <a:lnTo>
                    <a:pt x="60119" y="576580"/>
                  </a:lnTo>
                  <a:cubicBezTo>
                    <a:pt x="44174" y="576580"/>
                    <a:pt x="28883" y="570246"/>
                    <a:pt x="17608" y="558971"/>
                  </a:cubicBezTo>
                  <a:cubicBezTo>
                    <a:pt x="6334" y="547697"/>
                    <a:pt x="0" y="532405"/>
                    <a:pt x="0" y="516461"/>
                  </a:cubicBezTo>
                  <a:lnTo>
                    <a:pt x="0" y="60119"/>
                  </a:lnTo>
                  <a:cubicBezTo>
                    <a:pt x="0" y="44174"/>
                    <a:pt x="6334" y="28883"/>
                    <a:pt x="17608" y="17608"/>
                  </a:cubicBezTo>
                  <a:cubicBezTo>
                    <a:pt x="28883" y="6334"/>
                    <a:pt x="44174" y="0"/>
                    <a:pt x="60119" y="0"/>
                  </a:cubicBezTo>
                  <a:close/>
                </a:path>
              </a:pathLst>
            </a:custGeom>
            <a:solidFill>
              <a:srgbClr val="193E72"/>
            </a:solidFill>
          </p:spPr>
          <p:txBody>
            <a:bodyPr/>
            <a:lstStyle/>
            <a:p>
              <a:endParaRPr lang="en-GB"/>
            </a:p>
          </p:txBody>
        </p:sp>
        <p:sp>
          <p:nvSpPr>
            <p:cNvPr id="13" name="TextBox 13"/>
            <p:cNvSpPr txBox="1"/>
            <p:nvPr/>
          </p:nvSpPr>
          <p:spPr>
            <a:xfrm>
              <a:off x="0" y="-47625"/>
              <a:ext cx="576580" cy="624205"/>
            </a:xfrm>
            <a:prstGeom prst="rect">
              <a:avLst/>
            </a:prstGeom>
          </p:spPr>
          <p:txBody>
            <a:bodyPr lIns="50800" tIns="50800" rIns="50800" bIns="50800" rtlCol="0" anchor="ctr"/>
            <a:lstStyle/>
            <a:p>
              <a:pPr algn="ctr">
                <a:lnSpc>
                  <a:spcPts val="2800"/>
                </a:lnSpc>
              </a:pPr>
              <a:endParaRPr/>
            </a:p>
          </p:txBody>
        </p:sp>
      </p:grpSp>
      <p:grpSp>
        <p:nvGrpSpPr>
          <p:cNvPr id="14" name="Group 14"/>
          <p:cNvGrpSpPr/>
          <p:nvPr/>
        </p:nvGrpSpPr>
        <p:grpSpPr>
          <a:xfrm>
            <a:off x="13832964" y="6695697"/>
            <a:ext cx="3086100" cy="308610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93E72"/>
            </a:solidFill>
          </p:spPr>
          <p:txBody>
            <a:bodyPr/>
            <a:lstStyle/>
            <a:p>
              <a:endParaRPr lang="en-GB"/>
            </a:p>
          </p:txBody>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grpSp>
        <p:nvGrpSpPr>
          <p:cNvPr id="17" name="Group 17"/>
          <p:cNvGrpSpPr/>
          <p:nvPr/>
        </p:nvGrpSpPr>
        <p:grpSpPr>
          <a:xfrm>
            <a:off x="13492728" y="2461468"/>
            <a:ext cx="3766572" cy="1258044"/>
            <a:chOff x="0" y="0"/>
            <a:chExt cx="992019" cy="331337"/>
          </a:xfrm>
        </p:grpSpPr>
        <p:sp>
          <p:nvSpPr>
            <p:cNvPr id="18" name="Freeform 18"/>
            <p:cNvSpPr/>
            <p:nvPr/>
          </p:nvSpPr>
          <p:spPr>
            <a:xfrm>
              <a:off x="0" y="0"/>
              <a:ext cx="992019" cy="331337"/>
            </a:xfrm>
            <a:custGeom>
              <a:avLst/>
              <a:gdLst/>
              <a:ahLst/>
              <a:cxnLst/>
              <a:rect l="l" t="t" r="r" b="b"/>
              <a:pathLst>
                <a:path w="992019" h="331337">
                  <a:moveTo>
                    <a:pt x="34942" y="0"/>
                  </a:moveTo>
                  <a:lnTo>
                    <a:pt x="957077" y="0"/>
                  </a:lnTo>
                  <a:cubicBezTo>
                    <a:pt x="976375" y="0"/>
                    <a:pt x="992019" y="15644"/>
                    <a:pt x="992019" y="34942"/>
                  </a:cubicBezTo>
                  <a:lnTo>
                    <a:pt x="992019" y="296394"/>
                  </a:lnTo>
                  <a:cubicBezTo>
                    <a:pt x="992019" y="315692"/>
                    <a:pt x="976375" y="331337"/>
                    <a:pt x="957077" y="331337"/>
                  </a:cubicBezTo>
                  <a:lnTo>
                    <a:pt x="34942" y="331337"/>
                  </a:lnTo>
                  <a:cubicBezTo>
                    <a:pt x="15644" y="331337"/>
                    <a:pt x="0" y="315692"/>
                    <a:pt x="0" y="296394"/>
                  </a:cubicBezTo>
                  <a:lnTo>
                    <a:pt x="0" y="34942"/>
                  </a:lnTo>
                  <a:cubicBezTo>
                    <a:pt x="0" y="15644"/>
                    <a:pt x="15644" y="0"/>
                    <a:pt x="34942" y="0"/>
                  </a:cubicBezTo>
                  <a:close/>
                </a:path>
              </a:pathLst>
            </a:custGeom>
            <a:solidFill>
              <a:srgbClr val="193E72"/>
            </a:solidFill>
          </p:spPr>
          <p:txBody>
            <a:bodyPr/>
            <a:lstStyle/>
            <a:p>
              <a:endParaRPr lang="en-GB"/>
            </a:p>
          </p:txBody>
        </p:sp>
        <p:sp>
          <p:nvSpPr>
            <p:cNvPr id="19" name="TextBox 19"/>
            <p:cNvSpPr txBox="1"/>
            <p:nvPr/>
          </p:nvSpPr>
          <p:spPr>
            <a:xfrm>
              <a:off x="0" y="-47625"/>
              <a:ext cx="992019" cy="378962"/>
            </a:xfrm>
            <a:prstGeom prst="rect">
              <a:avLst/>
            </a:prstGeom>
          </p:spPr>
          <p:txBody>
            <a:bodyPr lIns="50800" tIns="50800" rIns="50800" bIns="50800" rtlCol="0" anchor="ctr"/>
            <a:lstStyle/>
            <a:p>
              <a:pPr algn="ctr">
                <a:lnSpc>
                  <a:spcPts val="2800"/>
                </a:lnSpc>
              </a:pPr>
              <a:endParaRPr/>
            </a:p>
          </p:txBody>
        </p:sp>
      </p:grpSp>
      <p:grpSp>
        <p:nvGrpSpPr>
          <p:cNvPr id="20" name="Group 20"/>
          <p:cNvGrpSpPr/>
          <p:nvPr/>
        </p:nvGrpSpPr>
        <p:grpSpPr>
          <a:xfrm>
            <a:off x="13492728" y="642194"/>
            <a:ext cx="3766572" cy="1282055"/>
            <a:chOff x="0" y="0"/>
            <a:chExt cx="992019" cy="337660"/>
          </a:xfrm>
        </p:grpSpPr>
        <p:sp>
          <p:nvSpPr>
            <p:cNvPr id="21" name="Freeform 21"/>
            <p:cNvSpPr/>
            <p:nvPr/>
          </p:nvSpPr>
          <p:spPr>
            <a:xfrm>
              <a:off x="0" y="0"/>
              <a:ext cx="992019" cy="337660"/>
            </a:xfrm>
            <a:custGeom>
              <a:avLst/>
              <a:gdLst/>
              <a:ahLst/>
              <a:cxnLst/>
              <a:rect l="l" t="t" r="r" b="b"/>
              <a:pathLst>
                <a:path w="992019" h="337660">
                  <a:moveTo>
                    <a:pt x="34942" y="0"/>
                  </a:moveTo>
                  <a:lnTo>
                    <a:pt x="957077" y="0"/>
                  </a:lnTo>
                  <a:cubicBezTo>
                    <a:pt x="976375" y="0"/>
                    <a:pt x="992019" y="15644"/>
                    <a:pt x="992019" y="34942"/>
                  </a:cubicBezTo>
                  <a:lnTo>
                    <a:pt x="992019" y="302718"/>
                  </a:lnTo>
                  <a:cubicBezTo>
                    <a:pt x="992019" y="322016"/>
                    <a:pt x="976375" y="337660"/>
                    <a:pt x="957077" y="337660"/>
                  </a:cubicBezTo>
                  <a:lnTo>
                    <a:pt x="34942" y="337660"/>
                  </a:lnTo>
                  <a:cubicBezTo>
                    <a:pt x="15644" y="337660"/>
                    <a:pt x="0" y="322016"/>
                    <a:pt x="0" y="302718"/>
                  </a:cubicBezTo>
                  <a:lnTo>
                    <a:pt x="0" y="34942"/>
                  </a:lnTo>
                  <a:cubicBezTo>
                    <a:pt x="0" y="15644"/>
                    <a:pt x="15644" y="0"/>
                    <a:pt x="34942" y="0"/>
                  </a:cubicBezTo>
                  <a:close/>
                </a:path>
              </a:pathLst>
            </a:custGeom>
            <a:solidFill>
              <a:srgbClr val="193E72"/>
            </a:solidFill>
          </p:spPr>
          <p:txBody>
            <a:bodyPr/>
            <a:lstStyle/>
            <a:p>
              <a:endParaRPr lang="en-GB"/>
            </a:p>
          </p:txBody>
        </p:sp>
        <p:sp>
          <p:nvSpPr>
            <p:cNvPr id="22" name="TextBox 22"/>
            <p:cNvSpPr txBox="1"/>
            <p:nvPr/>
          </p:nvSpPr>
          <p:spPr>
            <a:xfrm>
              <a:off x="0" y="-47625"/>
              <a:ext cx="992019" cy="385285"/>
            </a:xfrm>
            <a:prstGeom prst="rect">
              <a:avLst/>
            </a:prstGeom>
          </p:spPr>
          <p:txBody>
            <a:bodyPr lIns="50800" tIns="50800" rIns="50800" bIns="50800" rtlCol="0" anchor="ctr"/>
            <a:lstStyle/>
            <a:p>
              <a:pPr algn="ctr">
                <a:lnSpc>
                  <a:spcPts val="2800"/>
                </a:lnSpc>
              </a:pPr>
              <a:endParaRPr/>
            </a:p>
          </p:txBody>
        </p:sp>
      </p:grpSp>
      <p:sp>
        <p:nvSpPr>
          <p:cNvPr id="23" name="TextBox 23"/>
          <p:cNvSpPr txBox="1"/>
          <p:nvPr/>
        </p:nvSpPr>
        <p:spPr>
          <a:xfrm>
            <a:off x="14490963" y="7687885"/>
            <a:ext cx="1770102" cy="1054100"/>
          </a:xfrm>
          <a:prstGeom prst="rect">
            <a:avLst/>
          </a:prstGeom>
        </p:spPr>
        <p:txBody>
          <a:bodyPr lIns="0" tIns="0" rIns="0" bIns="0" rtlCol="0" anchor="t">
            <a:spAutoFit/>
          </a:bodyPr>
          <a:lstStyle/>
          <a:p>
            <a:pPr algn="ctr">
              <a:lnSpc>
                <a:spcPts val="2800"/>
              </a:lnSpc>
            </a:pPr>
            <a:r>
              <a:rPr lang="en-US" sz="2000">
                <a:solidFill>
                  <a:srgbClr val="FEFEFE"/>
                </a:solidFill>
                <a:latin typeface="Canva Sans"/>
                <a:ea typeface="Canva Sans"/>
                <a:cs typeface="Canva Sans"/>
                <a:sym typeface="Canva Sans"/>
              </a:rPr>
              <a:t>CRF PPI </a:t>
            </a:r>
          </a:p>
          <a:p>
            <a:pPr algn="ctr">
              <a:lnSpc>
                <a:spcPts val="2800"/>
              </a:lnSpc>
            </a:pPr>
            <a:r>
              <a:rPr lang="en-US" sz="2000">
                <a:solidFill>
                  <a:srgbClr val="FEFEFE"/>
                </a:solidFill>
                <a:latin typeface="Canva Sans"/>
                <a:ea typeface="Canva Sans"/>
                <a:cs typeface="Canva Sans"/>
                <a:sym typeface="Canva Sans"/>
              </a:rPr>
              <a:t>and </a:t>
            </a:r>
          </a:p>
          <a:p>
            <a:pPr algn="ctr">
              <a:lnSpc>
                <a:spcPts val="2800"/>
              </a:lnSpc>
              <a:spcBef>
                <a:spcPct val="0"/>
              </a:spcBef>
            </a:pPr>
            <a:r>
              <a:rPr lang="en-US" sz="2000">
                <a:solidFill>
                  <a:srgbClr val="FEFEFE"/>
                </a:solidFill>
                <a:latin typeface="Canva Sans"/>
                <a:ea typeface="Canva Sans"/>
                <a:cs typeface="Canva Sans"/>
                <a:sym typeface="Canva Sans"/>
              </a:rPr>
              <a:t>Inclusion Lead</a:t>
            </a:r>
          </a:p>
        </p:txBody>
      </p:sp>
      <p:sp>
        <p:nvSpPr>
          <p:cNvPr id="24" name="TextBox 24"/>
          <p:cNvSpPr txBox="1"/>
          <p:nvPr/>
        </p:nvSpPr>
        <p:spPr>
          <a:xfrm>
            <a:off x="10895533" y="7738250"/>
            <a:ext cx="1382078" cy="1406525"/>
          </a:xfrm>
          <a:prstGeom prst="rect">
            <a:avLst/>
          </a:prstGeom>
        </p:spPr>
        <p:txBody>
          <a:bodyPr lIns="0" tIns="0" rIns="0" bIns="0" rtlCol="0" anchor="t">
            <a:spAutoFit/>
          </a:bodyPr>
          <a:lstStyle/>
          <a:p>
            <a:pPr algn="ctr">
              <a:lnSpc>
                <a:spcPts val="2800"/>
              </a:lnSpc>
            </a:pPr>
            <a:r>
              <a:rPr lang="en-US" sz="2000">
                <a:solidFill>
                  <a:srgbClr val="FEFEFE"/>
                </a:solidFill>
                <a:latin typeface="Canva Sans"/>
                <a:ea typeface="Canva Sans"/>
                <a:cs typeface="Canva Sans"/>
                <a:sym typeface="Canva Sans"/>
              </a:rPr>
              <a:t>CRF PPI </a:t>
            </a:r>
          </a:p>
          <a:p>
            <a:pPr algn="ctr">
              <a:lnSpc>
                <a:spcPts val="2800"/>
              </a:lnSpc>
            </a:pPr>
            <a:r>
              <a:rPr lang="en-US" sz="2000">
                <a:solidFill>
                  <a:srgbClr val="FEFEFE"/>
                </a:solidFill>
                <a:latin typeface="Canva Sans"/>
                <a:ea typeface="Canva Sans"/>
                <a:cs typeface="Canva Sans"/>
                <a:sym typeface="Canva Sans"/>
              </a:rPr>
              <a:t>and </a:t>
            </a:r>
          </a:p>
          <a:p>
            <a:pPr algn="ctr">
              <a:lnSpc>
                <a:spcPts val="2800"/>
              </a:lnSpc>
            </a:pPr>
            <a:r>
              <a:rPr lang="en-US" sz="2000">
                <a:solidFill>
                  <a:srgbClr val="FEFEFE"/>
                </a:solidFill>
                <a:latin typeface="Canva Sans"/>
                <a:ea typeface="Canva Sans"/>
                <a:cs typeface="Canva Sans"/>
                <a:sym typeface="Canva Sans"/>
              </a:rPr>
              <a:t>Inclusion </a:t>
            </a:r>
          </a:p>
          <a:p>
            <a:pPr algn="ctr">
              <a:lnSpc>
                <a:spcPts val="2800"/>
              </a:lnSpc>
              <a:spcBef>
                <a:spcPct val="0"/>
              </a:spcBef>
            </a:pPr>
            <a:r>
              <a:rPr lang="en-US" sz="2000">
                <a:solidFill>
                  <a:srgbClr val="FEFEFE"/>
                </a:solidFill>
                <a:latin typeface="Canva Sans"/>
                <a:ea typeface="Canva Sans"/>
                <a:cs typeface="Canva Sans"/>
                <a:sym typeface="Canva Sans"/>
              </a:rPr>
              <a:t>Champions</a:t>
            </a:r>
          </a:p>
        </p:txBody>
      </p:sp>
      <p:sp>
        <p:nvSpPr>
          <p:cNvPr id="25" name="TextBox 25"/>
          <p:cNvSpPr txBox="1"/>
          <p:nvPr/>
        </p:nvSpPr>
        <p:spPr>
          <a:xfrm>
            <a:off x="10895533" y="4697810"/>
            <a:ext cx="1382078" cy="1758950"/>
          </a:xfrm>
          <a:prstGeom prst="rect">
            <a:avLst/>
          </a:prstGeom>
        </p:spPr>
        <p:txBody>
          <a:bodyPr lIns="0" tIns="0" rIns="0" bIns="0" rtlCol="0" anchor="t">
            <a:spAutoFit/>
          </a:bodyPr>
          <a:lstStyle/>
          <a:p>
            <a:pPr algn="ctr">
              <a:lnSpc>
                <a:spcPts val="2800"/>
              </a:lnSpc>
            </a:pPr>
            <a:r>
              <a:rPr lang="en-US" sz="2000">
                <a:solidFill>
                  <a:srgbClr val="FEFEFE"/>
                </a:solidFill>
                <a:latin typeface="Canva Sans"/>
                <a:ea typeface="Canva Sans"/>
                <a:cs typeface="Canva Sans"/>
                <a:sym typeface="Canva Sans"/>
              </a:rPr>
              <a:t>CRF </a:t>
            </a:r>
          </a:p>
          <a:p>
            <a:pPr algn="ctr">
              <a:lnSpc>
                <a:spcPts val="2800"/>
              </a:lnSpc>
            </a:pPr>
            <a:r>
              <a:rPr lang="en-US" sz="2000">
                <a:solidFill>
                  <a:srgbClr val="FEFEFE"/>
                </a:solidFill>
                <a:latin typeface="Canva Sans"/>
                <a:ea typeface="Canva Sans"/>
                <a:cs typeface="Canva Sans"/>
                <a:sym typeface="Canva Sans"/>
              </a:rPr>
              <a:t>Scientific</a:t>
            </a:r>
          </a:p>
          <a:p>
            <a:pPr algn="ctr">
              <a:lnSpc>
                <a:spcPts val="2800"/>
              </a:lnSpc>
            </a:pPr>
            <a:r>
              <a:rPr lang="en-US" sz="2000">
                <a:solidFill>
                  <a:srgbClr val="FEFEFE"/>
                </a:solidFill>
                <a:latin typeface="Canva Sans"/>
                <a:ea typeface="Canva Sans"/>
                <a:cs typeface="Canva Sans"/>
                <a:sym typeface="Canva Sans"/>
              </a:rPr>
              <a:t>Advisory</a:t>
            </a:r>
          </a:p>
          <a:p>
            <a:pPr algn="ctr">
              <a:lnSpc>
                <a:spcPts val="2800"/>
              </a:lnSpc>
            </a:pPr>
            <a:r>
              <a:rPr lang="en-US" sz="2000">
                <a:solidFill>
                  <a:srgbClr val="FEFEFE"/>
                </a:solidFill>
                <a:latin typeface="Canva Sans"/>
                <a:ea typeface="Canva Sans"/>
                <a:cs typeface="Canva Sans"/>
                <a:sym typeface="Canva Sans"/>
              </a:rPr>
              <a:t>Board</a:t>
            </a:r>
          </a:p>
          <a:p>
            <a:pPr algn="ctr">
              <a:lnSpc>
                <a:spcPts val="2800"/>
              </a:lnSpc>
              <a:spcBef>
                <a:spcPct val="0"/>
              </a:spcBef>
            </a:pPr>
            <a:r>
              <a:rPr lang="en-US" sz="2000">
                <a:solidFill>
                  <a:srgbClr val="FEFEFE"/>
                </a:solidFill>
                <a:latin typeface="Canva Sans"/>
                <a:ea typeface="Canva Sans"/>
                <a:cs typeface="Canva Sans"/>
                <a:sym typeface="Canva Sans"/>
              </a:rPr>
              <a:t>(SAB)</a:t>
            </a:r>
          </a:p>
        </p:txBody>
      </p:sp>
      <p:sp>
        <p:nvSpPr>
          <p:cNvPr id="26" name="TextBox 26"/>
          <p:cNvSpPr txBox="1"/>
          <p:nvPr/>
        </p:nvSpPr>
        <p:spPr>
          <a:xfrm>
            <a:off x="13862075" y="4592638"/>
            <a:ext cx="3027879" cy="1054100"/>
          </a:xfrm>
          <a:prstGeom prst="rect">
            <a:avLst/>
          </a:prstGeom>
        </p:spPr>
        <p:txBody>
          <a:bodyPr lIns="0" tIns="0" rIns="0" bIns="0" rtlCol="0" anchor="t">
            <a:spAutoFit/>
          </a:bodyPr>
          <a:lstStyle/>
          <a:p>
            <a:pPr algn="ctr">
              <a:lnSpc>
                <a:spcPts val="2800"/>
              </a:lnSpc>
            </a:pPr>
            <a:r>
              <a:rPr lang="en-US" sz="2000">
                <a:solidFill>
                  <a:srgbClr val="FEFEFE"/>
                </a:solidFill>
                <a:latin typeface="Canva Sans"/>
                <a:ea typeface="Canva Sans"/>
                <a:cs typeface="Canva Sans"/>
                <a:sym typeface="Canva Sans"/>
              </a:rPr>
              <a:t>CRF </a:t>
            </a:r>
          </a:p>
          <a:p>
            <a:pPr algn="ctr">
              <a:lnSpc>
                <a:spcPts val="2800"/>
              </a:lnSpc>
            </a:pPr>
            <a:r>
              <a:rPr lang="en-US" sz="2000">
                <a:solidFill>
                  <a:srgbClr val="FEFEFE"/>
                </a:solidFill>
                <a:latin typeface="Canva Sans"/>
                <a:ea typeface="Canva Sans"/>
                <a:cs typeface="Canva Sans"/>
                <a:sym typeface="Canva Sans"/>
              </a:rPr>
              <a:t>Management Committee</a:t>
            </a:r>
          </a:p>
          <a:p>
            <a:pPr algn="ctr">
              <a:lnSpc>
                <a:spcPts val="2800"/>
              </a:lnSpc>
              <a:spcBef>
                <a:spcPct val="0"/>
              </a:spcBef>
            </a:pPr>
            <a:r>
              <a:rPr lang="en-US" sz="2000">
                <a:solidFill>
                  <a:srgbClr val="FEFEFE"/>
                </a:solidFill>
                <a:latin typeface="Canva Sans"/>
                <a:ea typeface="Canva Sans"/>
                <a:cs typeface="Canva Sans"/>
                <a:sym typeface="Canva Sans"/>
              </a:rPr>
              <a:t> Meeting</a:t>
            </a:r>
          </a:p>
        </p:txBody>
      </p:sp>
      <p:sp>
        <p:nvSpPr>
          <p:cNvPr id="27" name="TextBox 27"/>
          <p:cNvSpPr txBox="1"/>
          <p:nvPr/>
        </p:nvSpPr>
        <p:spPr>
          <a:xfrm>
            <a:off x="14408036" y="2715840"/>
            <a:ext cx="1935956" cy="701675"/>
          </a:xfrm>
          <a:prstGeom prst="rect">
            <a:avLst/>
          </a:prstGeom>
        </p:spPr>
        <p:txBody>
          <a:bodyPr lIns="0" tIns="0" rIns="0" bIns="0" rtlCol="0" anchor="t">
            <a:spAutoFit/>
          </a:bodyPr>
          <a:lstStyle/>
          <a:p>
            <a:pPr algn="ctr">
              <a:lnSpc>
                <a:spcPts val="2800"/>
              </a:lnSpc>
            </a:pPr>
            <a:r>
              <a:rPr lang="en-US" sz="2000">
                <a:solidFill>
                  <a:srgbClr val="FEFEFE"/>
                </a:solidFill>
                <a:latin typeface="Canva Sans"/>
                <a:ea typeface="Canva Sans"/>
                <a:cs typeface="Canva Sans"/>
                <a:sym typeface="Canva Sans"/>
              </a:rPr>
              <a:t>CUH </a:t>
            </a:r>
          </a:p>
          <a:p>
            <a:pPr algn="ctr">
              <a:lnSpc>
                <a:spcPts val="2800"/>
              </a:lnSpc>
              <a:spcBef>
                <a:spcPct val="0"/>
              </a:spcBef>
            </a:pPr>
            <a:r>
              <a:rPr lang="en-US" sz="2000">
                <a:solidFill>
                  <a:srgbClr val="FEFEFE"/>
                </a:solidFill>
                <a:latin typeface="Canva Sans"/>
                <a:ea typeface="Canva Sans"/>
                <a:cs typeface="Canva Sans"/>
                <a:sym typeface="Canva Sans"/>
              </a:rPr>
              <a:t>Research Board</a:t>
            </a:r>
          </a:p>
        </p:txBody>
      </p:sp>
      <p:sp>
        <p:nvSpPr>
          <p:cNvPr id="28" name="TextBox 28"/>
          <p:cNvSpPr txBox="1"/>
          <p:nvPr/>
        </p:nvSpPr>
        <p:spPr>
          <a:xfrm>
            <a:off x="14736946" y="908572"/>
            <a:ext cx="1443990" cy="701675"/>
          </a:xfrm>
          <a:prstGeom prst="rect">
            <a:avLst/>
          </a:prstGeom>
        </p:spPr>
        <p:txBody>
          <a:bodyPr lIns="0" tIns="0" rIns="0" bIns="0" rtlCol="0" anchor="t">
            <a:spAutoFit/>
          </a:bodyPr>
          <a:lstStyle/>
          <a:p>
            <a:pPr algn="ctr">
              <a:lnSpc>
                <a:spcPts val="2800"/>
              </a:lnSpc>
            </a:pPr>
            <a:r>
              <a:rPr lang="en-US" sz="2000">
                <a:solidFill>
                  <a:srgbClr val="FEFEFE"/>
                </a:solidFill>
                <a:latin typeface="Canva Sans"/>
                <a:ea typeface="Canva Sans"/>
                <a:cs typeface="Canva Sans"/>
                <a:sym typeface="Canva Sans"/>
              </a:rPr>
              <a:t>CUH </a:t>
            </a:r>
          </a:p>
          <a:p>
            <a:pPr algn="ctr">
              <a:lnSpc>
                <a:spcPts val="2800"/>
              </a:lnSpc>
              <a:spcBef>
                <a:spcPct val="0"/>
              </a:spcBef>
            </a:pPr>
            <a:r>
              <a:rPr lang="en-US" sz="2000">
                <a:solidFill>
                  <a:srgbClr val="FEFEFE"/>
                </a:solidFill>
                <a:latin typeface="Canva Sans"/>
                <a:ea typeface="Canva Sans"/>
                <a:cs typeface="Canva Sans"/>
                <a:sym typeface="Canva Sans"/>
              </a:rPr>
              <a:t>Trust Board</a:t>
            </a:r>
          </a:p>
        </p:txBody>
      </p:sp>
      <p:sp>
        <p:nvSpPr>
          <p:cNvPr id="29" name="AutoShape 29"/>
          <p:cNvSpPr/>
          <p:nvPr/>
        </p:nvSpPr>
        <p:spPr>
          <a:xfrm flipH="1" flipV="1">
            <a:off x="12681173" y="5756172"/>
            <a:ext cx="1886366" cy="1168027"/>
          </a:xfrm>
          <a:prstGeom prst="line">
            <a:avLst/>
          </a:prstGeom>
          <a:ln w="38100" cap="flat">
            <a:solidFill>
              <a:srgbClr val="EA5D4E"/>
            </a:solidFill>
            <a:prstDash val="solid"/>
            <a:headEnd type="none" w="sm" len="sm"/>
            <a:tailEnd type="none" w="sm" len="sm"/>
          </a:ln>
        </p:spPr>
        <p:txBody>
          <a:bodyPr/>
          <a:lstStyle/>
          <a:p>
            <a:endParaRPr lang="en-GB"/>
          </a:p>
        </p:txBody>
      </p:sp>
      <p:sp>
        <p:nvSpPr>
          <p:cNvPr id="30" name="AutoShape 30"/>
          <p:cNvSpPr/>
          <p:nvPr/>
        </p:nvSpPr>
        <p:spPr>
          <a:xfrm flipH="1" flipV="1">
            <a:off x="15367153" y="5733399"/>
            <a:ext cx="8861" cy="1004972"/>
          </a:xfrm>
          <a:prstGeom prst="line">
            <a:avLst/>
          </a:prstGeom>
          <a:ln w="38100" cap="flat">
            <a:solidFill>
              <a:srgbClr val="EA5D4E"/>
            </a:solidFill>
            <a:prstDash val="solid"/>
            <a:headEnd type="none" w="sm" len="sm"/>
            <a:tailEnd type="none" w="sm" len="sm"/>
          </a:ln>
        </p:spPr>
        <p:txBody>
          <a:bodyPr/>
          <a:lstStyle/>
          <a:p>
            <a:endParaRPr lang="en-GB"/>
          </a:p>
        </p:txBody>
      </p:sp>
      <p:sp>
        <p:nvSpPr>
          <p:cNvPr id="31" name="AutoShape 31"/>
          <p:cNvSpPr/>
          <p:nvPr/>
        </p:nvSpPr>
        <p:spPr>
          <a:xfrm flipH="1" flipV="1">
            <a:off x="15367153" y="1886321"/>
            <a:ext cx="8861" cy="575147"/>
          </a:xfrm>
          <a:prstGeom prst="line">
            <a:avLst/>
          </a:prstGeom>
          <a:ln w="38100" cap="flat">
            <a:solidFill>
              <a:srgbClr val="EA5D4E"/>
            </a:solidFill>
            <a:prstDash val="solid"/>
            <a:headEnd type="none" w="sm" len="sm"/>
            <a:tailEnd type="none" w="sm" len="sm"/>
          </a:ln>
        </p:spPr>
        <p:txBody>
          <a:bodyPr/>
          <a:lstStyle/>
          <a:p>
            <a:endParaRPr lang="en-GB"/>
          </a:p>
        </p:txBody>
      </p:sp>
      <p:sp>
        <p:nvSpPr>
          <p:cNvPr id="32" name="AutoShape 32"/>
          <p:cNvSpPr/>
          <p:nvPr/>
        </p:nvSpPr>
        <p:spPr>
          <a:xfrm flipH="1" flipV="1">
            <a:off x="15371584" y="3719806"/>
            <a:ext cx="26429" cy="786691"/>
          </a:xfrm>
          <a:prstGeom prst="line">
            <a:avLst/>
          </a:prstGeom>
          <a:ln w="38100" cap="flat">
            <a:solidFill>
              <a:srgbClr val="EA5D4E"/>
            </a:solidFill>
            <a:prstDash val="solid"/>
            <a:headEnd type="none" w="sm" len="sm"/>
            <a:tailEnd type="none" w="sm" len="sm"/>
          </a:ln>
        </p:spPr>
        <p:txBody>
          <a:bodyPr/>
          <a:lstStyle/>
          <a:p>
            <a:endParaRPr lang="en-GB"/>
          </a:p>
        </p:txBody>
      </p:sp>
      <p:sp>
        <p:nvSpPr>
          <p:cNvPr id="33" name="AutoShape 33"/>
          <p:cNvSpPr/>
          <p:nvPr/>
        </p:nvSpPr>
        <p:spPr>
          <a:xfrm flipH="1">
            <a:off x="12635987" y="8238747"/>
            <a:ext cx="1196977" cy="0"/>
          </a:xfrm>
          <a:prstGeom prst="line">
            <a:avLst/>
          </a:prstGeom>
          <a:ln w="38100" cap="flat">
            <a:solidFill>
              <a:srgbClr val="EA5D4E"/>
            </a:solidFill>
            <a:prstDash val="solid"/>
            <a:headEnd type="none" w="sm" len="sm"/>
            <a:tailEnd type="none" w="sm" len="sm"/>
          </a:ln>
        </p:spPr>
        <p:txBody>
          <a:bodyPr/>
          <a:lstStyle/>
          <a:p>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Freeform 2"/>
          <p:cNvSpPr/>
          <p:nvPr/>
        </p:nvSpPr>
        <p:spPr>
          <a:xfrm>
            <a:off x="3432497" y="4064628"/>
            <a:ext cx="9082292" cy="5668813"/>
          </a:xfrm>
          <a:custGeom>
            <a:avLst/>
            <a:gdLst/>
            <a:ahLst/>
            <a:cxnLst/>
            <a:rect l="l" t="t" r="r" b="b"/>
            <a:pathLst>
              <a:path w="9082292" h="5668813">
                <a:moveTo>
                  <a:pt x="0" y="0"/>
                </a:moveTo>
                <a:lnTo>
                  <a:pt x="9082293" y="0"/>
                </a:lnTo>
                <a:lnTo>
                  <a:pt x="9082293" y="5668813"/>
                </a:lnTo>
                <a:lnTo>
                  <a:pt x="0" y="5668813"/>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Canva Sans"/>
                <a:ea typeface="Canva Sans"/>
                <a:cs typeface="Canva Sans"/>
                <a:sym typeface="Canva Sans"/>
              </a:rPr>
              <a:t>12</a:t>
            </a:r>
          </a:p>
        </p:txBody>
      </p:sp>
      <p:sp>
        <p:nvSpPr>
          <p:cNvPr id="4" name="TextBox 4"/>
          <p:cNvSpPr txBox="1"/>
          <p:nvPr/>
        </p:nvSpPr>
        <p:spPr>
          <a:xfrm>
            <a:off x="2259564" y="942975"/>
            <a:ext cx="11201638" cy="688975"/>
          </a:xfrm>
          <a:prstGeom prst="rect">
            <a:avLst/>
          </a:prstGeom>
        </p:spPr>
        <p:txBody>
          <a:bodyPr lIns="0" tIns="0" rIns="0" bIns="0" rtlCol="0" anchor="t">
            <a:spAutoFit/>
          </a:bodyPr>
          <a:lstStyle/>
          <a:p>
            <a:pPr algn="ctr">
              <a:lnSpc>
                <a:spcPts val="5600"/>
              </a:lnSpc>
            </a:pPr>
            <a:r>
              <a:rPr lang="en-US" sz="4000" b="1">
                <a:solidFill>
                  <a:srgbClr val="193E72"/>
                </a:solidFill>
                <a:latin typeface="Lato Bold"/>
                <a:ea typeface="Lato Bold"/>
                <a:cs typeface="Lato Bold"/>
                <a:sym typeface="Lato Bold"/>
              </a:rPr>
              <a:t>Equality, Diversity and Inclusion (EDI) in Research</a:t>
            </a:r>
          </a:p>
        </p:txBody>
      </p:sp>
      <p:sp>
        <p:nvSpPr>
          <p:cNvPr id="5" name="TextBox 5"/>
          <p:cNvSpPr txBox="1"/>
          <p:nvPr/>
        </p:nvSpPr>
        <p:spPr>
          <a:xfrm>
            <a:off x="2259564" y="2002469"/>
            <a:ext cx="11598593" cy="1653539"/>
          </a:xfrm>
          <a:prstGeom prst="rect">
            <a:avLst/>
          </a:prstGeom>
        </p:spPr>
        <p:txBody>
          <a:bodyPr lIns="0" tIns="0" rIns="0" bIns="0" rtlCol="0" anchor="t">
            <a:spAutoFit/>
          </a:bodyPr>
          <a:lstStyle/>
          <a:p>
            <a:pPr algn="l">
              <a:lnSpc>
                <a:spcPts val="3360"/>
              </a:lnSpc>
            </a:pPr>
            <a:r>
              <a:rPr lang="en-US" sz="2400">
                <a:solidFill>
                  <a:srgbClr val="193E72"/>
                </a:solidFill>
                <a:latin typeface="Canva Sans"/>
                <a:ea typeface="Canva Sans"/>
                <a:cs typeface="Canva Sans"/>
                <a:sym typeface="Canva Sans"/>
              </a:rPr>
              <a:t>One of the </a:t>
            </a:r>
            <a:r>
              <a:rPr lang="en-US" sz="2400" u="sng">
                <a:solidFill>
                  <a:srgbClr val="193E72"/>
                </a:solidFill>
                <a:latin typeface="Canva Sans"/>
                <a:ea typeface="Canva Sans"/>
                <a:cs typeface="Canva Sans"/>
                <a:sym typeface="Canva Sans"/>
                <a:hlinkClick r:id="rId3" tooltip="https://www.nihr.ac.uk/about-us/our-key-priorities/equality-diversity-and-inclusion/#:~:text=We%20are%20committed%20to%20embedding,all%20areas%20of%20our%20work"/>
              </a:rPr>
              <a:t>NIHR’s key priorities </a:t>
            </a:r>
            <a:r>
              <a:rPr lang="en-US" sz="2400">
                <a:solidFill>
                  <a:srgbClr val="193E72"/>
                </a:solidFill>
                <a:latin typeface="Canva Sans"/>
                <a:ea typeface="Canva Sans"/>
                <a:cs typeface="Canva Sans"/>
                <a:sym typeface="Canva Sans"/>
              </a:rPr>
              <a:t>is being committed to embedding equality, diversity, and inclusion (EDI) across NIHR's research, systems and culture. Helping to foster an inclusive environment and engage the talents and energy of diverse people in all areas of our work. </a:t>
            </a:r>
            <a:r>
              <a:rPr lang="en-US" sz="2400" u="sng">
                <a:solidFill>
                  <a:srgbClr val="193E72"/>
                </a:solidFill>
                <a:latin typeface="Canva Sans"/>
                <a:ea typeface="Canva Sans"/>
                <a:cs typeface="Canva Sans"/>
                <a:sym typeface="Canva Sans"/>
                <a:hlinkClick r:id="rId4" tooltip="https://www.nihr.ac.uk/documents/equality-diversity-and-inclusion-strategy-2022-2027/31295"/>
              </a:rPr>
              <a:t>Read the full EDI strategy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Canva Sans"/>
                <a:ea typeface="Canva Sans"/>
                <a:cs typeface="Canva Sans"/>
                <a:sym typeface="Canva Sans"/>
              </a:rPr>
              <a:t>13</a:t>
            </a:r>
          </a:p>
        </p:txBody>
      </p:sp>
      <p:sp>
        <p:nvSpPr>
          <p:cNvPr id="3" name="TextBox 3"/>
          <p:cNvSpPr txBox="1"/>
          <p:nvPr/>
        </p:nvSpPr>
        <p:spPr>
          <a:xfrm>
            <a:off x="529683" y="1499236"/>
            <a:ext cx="16729617" cy="8240846"/>
          </a:xfrm>
          <a:prstGeom prst="rect">
            <a:avLst/>
          </a:prstGeom>
        </p:spPr>
        <p:txBody>
          <a:bodyPr lIns="0" tIns="0" rIns="0" bIns="0" rtlCol="0" anchor="t">
            <a:spAutoFit/>
          </a:bodyPr>
          <a:lstStyle/>
          <a:p>
            <a:pPr algn="just">
              <a:lnSpc>
                <a:spcPts val="3360"/>
              </a:lnSpc>
            </a:pPr>
            <a:r>
              <a:rPr lang="en-US" sz="2400" dirty="0">
                <a:solidFill>
                  <a:srgbClr val="193E72"/>
                </a:solidFill>
                <a:latin typeface="Lato"/>
                <a:ea typeface="Lato"/>
                <a:cs typeface="Lato"/>
                <a:sym typeface="Lato"/>
              </a:rPr>
              <a:t>We have a joint</a:t>
            </a:r>
            <a:r>
              <a:rPr lang="en-US" sz="2400" u="sng" dirty="0">
                <a:solidFill>
                  <a:srgbClr val="193E72"/>
                </a:solidFill>
                <a:latin typeface="Lato"/>
                <a:ea typeface="Lato"/>
                <a:cs typeface="Lato"/>
                <a:sym typeface="Lato"/>
                <a:hlinkClick r:id="rId2" tooltip="https://www.cambridgecrf.nihr.ac.uk/wp-content/uploads/2023/06/Cambridge-BRC-and-CRF-EDI-Strategy.pdf"/>
              </a:rPr>
              <a:t> EDI strategy </a:t>
            </a:r>
            <a:r>
              <a:rPr lang="en-US" sz="2400" dirty="0">
                <a:solidFill>
                  <a:srgbClr val="193E72"/>
                </a:solidFill>
                <a:latin typeface="Lato"/>
                <a:ea typeface="Lato"/>
                <a:cs typeface="Lato"/>
                <a:sym typeface="Lato"/>
              </a:rPr>
              <a:t>with NIHR Cambridge BRC, our 5 strategic themes are:</a:t>
            </a:r>
          </a:p>
          <a:p>
            <a:pPr marL="518165" lvl="1" indent="-259082" algn="l">
              <a:lnSpc>
                <a:spcPts val="3360"/>
              </a:lnSpc>
              <a:buAutoNum type="arabicPeriod"/>
            </a:pPr>
            <a:r>
              <a:rPr lang="en-US" sz="2400" dirty="0">
                <a:solidFill>
                  <a:srgbClr val="193E72"/>
                </a:solidFill>
                <a:latin typeface="Lato"/>
                <a:ea typeface="Lato"/>
                <a:cs typeface="Lato"/>
                <a:sym typeface="Lato"/>
              </a:rPr>
              <a:t>Our participants</a:t>
            </a:r>
          </a:p>
          <a:p>
            <a:pPr marL="518165" lvl="1" indent="-259082" algn="l">
              <a:lnSpc>
                <a:spcPts val="3360"/>
              </a:lnSpc>
              <a:buAutoNum type="arabicPeriod"/>
            </a:pPr>
            <a:r>
              <a:rPr lang="en-US" sz="2400" dirty="0">
                <a:solidFill>
                  <a:srgbClr val="193E72"/>
                </a:solidFill>
                <a:latin typeface="Lato"/>
                <a:ea typeface="Lato"/>
                <a:cs typeface="Lato"/>
                <a:sym typeface="Lato"/>
              </a:rPr>
              <a:t>Our workforce</a:t>
            </a:r>
          </a:p>
          <a:p>
            <a:pPr marL="518165" lvl="1" indent="-259082" algn="l">
              <a:lnSpc>
                <a:spcPts val="3360"/>
              </a:lnSpc>
              <a:buAutoNum type="arabicPeriod"/>
            </a:pPr>
            <a:r>
              <a:rPr lang="en-US" sz="2400" dirty="0">
                <a:solidFill>
                  <a:srgbClr val="193E72"/>
                </a:solidFill>
                <a:latin typeface="Lato"/>
                <a:ea typeface="Lato"/>
                <a:cs typeface="Lato"/>
                <a:sym typeface="Lato"/>
              </a:rPr>
              <a:t>Our leadership</a:t>
            </a:r>
          </a:p>
          <a:p>
            <a:pPr marL="518165" lvl="1" indent="-259082" algn="l">
              <a:lnSpc>
                <a:spcPts val="3360"/>
              </a:lnSpc>
              <a:buAutoNum type="arabicPeriod"/>
            </a:pPr>
            <a:r>
              <a:rPr lang="en-US" sz="2400" dirty="0">
                <a:solidFill>
                  <a:srgbClr val="193E72"/>
                </a:solidFill>
                <a:latin typeface="Lato"/>
                <a:ea typeface="Lato"/>
                <a:cs typeface="Lato"/>
                <a:sym typeface="Lato"/>
              </a:rPr>
              <a:t>Training our workforce</a:t>
            </a:r>
          </a:p>
          <a:p>
            <a:pPr marL="518165" lvl="1" indent="-259082" algn="l">
              <a:lnSpc>
                <a:spcPts val="3360"/>
              </a:lnSpc>
              <a:buAutoNum type="arabicPeriod"/>
            </a:pPr>
            <a:r>
              <a:rPr lang="en-US" sz="2400" dirty="0">
                <a:solidFill>
                  <a:srgbClr val="193E72"/>
                </a:solidFill>
                <a:latin typeface="Lato"/>
                <a:ea typeface="Lato"/>
                <a:cs typeface="Lato"/>
                <a:sym typeface="Lato"/>
              </a:rPr>
              <a:t>EDI in PPI </a:t>
            </a:r>
          </a:p>
          <a:p>
            <a:pPr algn="l">
              <a:lnSpc>
                <a:spcPts val="3360"/>
              </a:lnSpc>
            </a:pPr>
            <a:endParaRPr lang="en-US" sz="2400" dirty="0">
              <a:solidFill>
                <a:srgbClr val="193E72"/>
              </a:solidFill>
              <a:latin typeface="Lato"/>
              <a:ea typeface="Lato"/>
              <a:cs typeface="Lato"/>
              <a:sym typeface="Lato"/>
            </a:endParaRPr>
          </a:p>
          <a:p>
            <a:pPr marL="518165" lvl="1" indent="-259082" algn="l">
              <a:lnSpc>
                <a:spcPts val="3360"/>
              </a:lnSpc>
              <a:buFont typeface="Arial"/>
              <a:buChar char="•"/>
            </a:pPr>
            <a:r>
              <a:rPr lang="en-US" sz="2400" dirty="0">
                <a:solidFill>
                  <a:srgbClr val="193E72"/>
                </a:solidFill>
                <a:latin typeface="Lato"/>
                <a:ea typeface="Lato"/>
                <a:cs typeface="Lato"/>
                <a:sym typeface="Lato"/>
              </a:rPr>
              <a:t>We are learning about the people who already take part in research here at Cambridge CRF, </a:t>
            </a:r>
          </a:p>
          <a:p>
            <a:pPr marL="518165" lvl="1" indent="-259082" algn="l">
              <a:lnSpc>
                <a:spcPts val="3360"/>
              </a:lnSpc>
              <a:buFont typeface="Arial"/>
              <a:buChar char="•"/>
            </a:pPr>
            <a:r>
              <a:rPr lang="en-US" sz="2400" dirty="0">
                <a:solidFill>
                  <a:srgbClr val="193E72"/>
                </a:solidFill>
                <a:latin typeface="Lato"/>
                <a:ea typeface="Lato"/>
                <a:cs typeface="Lato"/>
                <a:sym typeface="Lato"/>
              </a:rPr>
              <a:t>Working with our researchers to improve the inclusion of recruitment to research studies</a:t>
            </a:r>
          </a:p>
          <a:p>
            <a:pPr marL="518165" lvl="1" indent="-259082" algn="l">
              <a:lnSpc>
                <a:spcPts val="3360"/>
              </a:lnSpc>
              <a:buFont typeface="Arial"/>
              <a:buChar char="•"/>
            </a:pPr>
            <a:r>
              <a:rPr lang="en-US" sz="2400" dirty="0">
                <a:solidFill>
                  <a:srgbClr val="193E72"/>
                </a:solidFill>
                <a:latin typeface="Lato"/>
                <a:ea typeface="Lato"/>
                <a:cs typeface="Lato"/>
                <a:sym typeface="Lato"/>
              </a:rPr>
              <a:t>Going out meeting members of the local and regional communities, to raise research awareness. </a:t>
            </a:r>
          </a:p>
          <a:p>
            <a:pPr algn="l">
              <a:lnSpc>
                <a:spcPts val="3360"/>
              </a:lnSpc>
            </a:pPr>
            <a:endParaRPr lang="en-US" sz="2400" dirty="0">
              <a:solidFill>
                <a:srgbClr val="193E72"/>
              </a:solidFill>
              <a:latin typeface="Lato"/>
              <a:ea typeface="Lato"/>
              <a:cs typeface="Lato"/>
              <a:sym typeface="Lato"/>
            </a:endParaRPr>
          </a:p>
          <a:p>
            <a:pPr algn="l">
              <a:lnSpc>
                <a:spcPts val="3360"/>
              </a:lnSpc>
            </a:pPr>
            <a:r>
              <a:rPr lang="en-US" sz="2400" dirty="0">
                <a:solidFill>
                  <a:srgbClr val="193E72"/>
                </a:solidFill>
                <a:latin typeface="Lato"/>
                <a:ea typeface="Lato"/>
                <a:cs typeface="Lato"/>
                <a:sym typeface="Lato"/>
              </a:rPr>
              <a:t>We ask all our CRF colleagues to undertake NIHR INCLUDE training, to understand why its important to include those from underserved communities in research. </a:t>
            </a:r>
          </a:p>
          <a:p>
            <a:pPr algn="l">
              <a:lnSpc>
                <a:spcPts val="3360"/>
              </a:lnSpc>
            </a:pPr>
            <a:endParaRPr lang="en-US" sz="2400" dirty="0">
              <a:solidFill>
                <a:srgbClr val="193E72"/>
              </a:solidFill>
              <a:latin typeface="Lato"/>
              <a:ea typeface="Lato"/>
              <a:cs typeface="Lato"/>
              <a:sym typeface="Lato"/>
            </a:endParaRPr>
          </a:p>
          <a:p>
            <a:pPr algn="l">
              <a:lnSpc>
                <a:spcPts val="3360"/>
              </a:lnSpc>
            </a:pPr>
            <a:r>
              <a:rPr lang="en-US" sz="2400" dirty="0">
                <a:solidFill>
                  <a:srgbClr val="193E72"/>
                </a:solidFill>
                <a:latin typeface="Lato"/>
                <a:ea typeface="Lato"/>
                <a:cs typeface="Lato"/>
                <a:sym typeface="Lato"/>
              </a:rPr>
              <a:t>Other EDI Training and Resources, include: </a:t>
            </a:r>
          </a:p>
          <a:p>
            <a:pPr marL="518165" lvl="1" indent="-259082" algn="l">
              <a:lnSpc>
                <a:spcPts val="3360"/>
              </a:lnSpc>
              <a:buFont typeface="Arial"/>
              <a:buChar char="•"/>
            </a:pPr>
            <a:r>
              <a:rPr lang="en-US" sz="2400" dirty="0">
                <a:solidFill>
                  <a:srgbClr val="193E72"/>
                </a:solidFill>
                <a:latin typeface="Lato"/>
                <a:ea typeface="Lato"/>
                <a:cs typeface="Lato"/>
                <a:sym typeface="Lato"/>
              </a:rPr>
              <a:t>Local and national EDI training: CUH DOT, UKCRF Network and NIHR Learn</a:t>
            </a:r>
          </a:p>
          <a:p>
            <a:pPr marL="518165" lvl="1" indent="-259082" algn="l">
              <a:lnSpc>
                <a:spcPts val="3360"/>
              </a:lnSpc>
              <a:buFont typeface="Arial"/>
              <a:buChar char="•"/>
            </a:pPr>
            <a:r>
              <a:rPr lang="en-US" sz="2400" dirty="0">
                <a:solidFill>
                  <a:srgbClr val="193E72"/>
                </a:solidFill>
                <a:latin typeface="Lato"/>
                <a:ea typeface="Lato"/>
                <a:cs typeface="Lato"/>
                <a:sym typeface="Lato"/>
              </a:rPr>
              <a:t>Join CUH staff network groups- See connect </a:t>
            </a:r>
          </a:p>
          <a:p>
            <a:pPr algn="l">
              <a:lnSpc>
                <a:spcPts val="3360"/>
              </a:lnSpc>
            </a:pPr>
            <a:endParaRPr lang="en-US" sz="2400" dirty="0">
              <a:solidFill>
                <a:srgbClr val="193E72"/>
              </a:solidFill>
              <a:latin typeface="Lato"/>
              <a:ea typeface="Lato"/>
              <a:cs typeface="Lato"/>
              <a:sym typeface="Lato"/>
            </a:endParaRPr>
          </a:p>
          <a:p>
            <a:pPr algn="just">
              <a:lnSpc>
                <a:spcPts val="3360"/>
              </a:lnSpc>
            </a:pPr>
            <a:endParaRPr lang="en-US" sz="2400" dirty="0">
              <a:solidFill>
                <a:srgbClr val="193E72"/>
              </a:solidFill>
              <a:latin typeface="Lato"/>
              <a:ea typeface="Lato"/>
              <a:cs typeface="Lato"/>
              <a:sym typeface="Lato"/>
            </a:endParaRPr>
          </a:p>
        </p:txBody>
      </p:sp>
      <p:sp>
        <p:nvSpPr>
          <p:cNvPr id="4" name="Freeform 4"/>
          <p:cNvSpPr/>
          <p:nvPr/>
        </p:nvSpPr>
        <p:spPr>
          <a:xfrm>
            <a:off x="13193230" y="1179513"/>
            <a:ext cx="4207338" cy="2986991"/>
          </a:xfrm>
          <a:custGeom>
            <a:avLst/>
            <a:gdLst/>
            <a:ahLst/>
            <a:cxnLst/>
            <a:rect l="l" t="t" r="r" b="b"/>
            <a:pathLst>
              <a:path w="4680373" h="3285184">
                <a:moveTo>
                  <a:pt x="0" y="0"/>
                </a:moveTo>
                <a:lnTo>
                  <a:pt x="4680373" y="0"/>
                </a:lnTo>
                <a:lnTo>
                  <a:pt x="4680373" y="3285183"/>
                </a:lnTo>
                <a:lnTo>
                  <a:pt x="0" y="3285183"/>
                </a:lnTo>
                <a:lnTo>
                  <a:pt x="0" y="0"/>
                </a:lnTo>
                <a:close/>
              </a:path>
            </a:pathLst>
          </a:custGeom>
          <a:blipFill>
            <a:blip r:embed="rId3"/>
            <a:stretch>
              <a:fillRect/>
            </a:stretch>
          </a:blipFill>
        </p:spPr>
        <p:txBody>
          <a:bodyPr/>
          <a:lstStyle/>
          <a:p>
            <a:endParaRPr lang="en-GB"/>
          </a:p>
        </p:txBody>
      </p:sp>
      <p:sp>
        <p:nvSpPr>
          <p:cNvPr id="5" name="TextBox 5"/>
          <p:cNvSpPr txBox="1"/>
          <p:nvPr/>
        </p:nvSpPr>
        <p:spPr>
          <a:xfrm>
            <a:off x="416327" y="339725"/>
            <a:ext cx="13647164" cy="688975"/>
          </a:xfrm>
          <a:prstGeom prst="rect">
            <a:avLst/>
          </a:prstGeom>
        </p:spPr>
        <p:txBody>
          <a:bodyPr lIns="0" tIns="0" rIns="0" bIns="0" rtlCol="0" anchor="t">
            <a:spAutoFit/>
          </a:bodyPr>
          <a:lstStyle/>
          <a:p>
            <a:pPr algn="ctr">
              <a:lnSpc>
                <a:spcPts val="5600"/>
              </a:lnSpc>
            </a:pPr>
            <a:r>
              <a:rPr lang="en-US" sz="4000" b="1">
                <a:solidFill>
                  <a:srgbClr val="193E72"/>
                </a:solidFill>
                <a:latin typeface="Lato Bold"/>
                <a:ea typeface="Lato Bold"/>
                <a:cs typeface="Lato Bold"/>
                <a:sym typeface="Lato Bold"/>
              </a:rPr>
              <a:t>Our commitment to Equality, Diversity and Inclusion (EDI)</a:t>
            </a:r>
          </a:p>
        </p:txBody>
      </p:sp>
      <p:grpSp>
        <p:nvGrpSpPr>
          <p:cNvPr id="6" name="Group 6"/>
          <p:cNvGrpSpPr/>
          <p:nvPr/>
        </p:nvGrpSpPr>
        <p:grpSpPr>
          <a:xfrm>
            <a:off x="11839418" y="7645308"/>
            <a:ext cx="5702417" cy="1462179"/>
            <a:chOff x="0" y="0"/>
            <a:chExt cx="1501871" cy="385101"/>
          </a:xfrm>
        </p:grpSpPr>
        <p:sp>
          <p:nvSpPr>
            <p:cNvPr id="7" name="Freeform 7"/>
            <p:cNvSpPr/>
            <p:nvPr/>
          </p:nvSpPr>
          <p:spPr>
            <a:xfrm>
              <a:off x="0" y="0"/>
              <a:ext cx="1501871" cy="385101"/>
            </a:xfrm>
            <a:custGeom>
              <a:avLst/>
              <a:gdLst/>
              <a:ahLst/>
              <a:cxnLst/>
              <a:rect l="l" t="t" r="r" b="b"/>
              <a:pathLst>
                <a:path w="1501871" h="385101">
                  <a:moveTo>
                    <a:pt x="23080" y="0"/>
                  </a:moveTo>
                  <a:lnTo>
                    <a:pt x="1478791" y="0"/>
                  </a:lnTo>
                  <a:cubicBezTo>
                    <a:pt x="1491538" y="0"/>
                    <a:pt x="1501871" y="10333"/>
                    <a:pt x="1501871" y="23080"/>
                  </a:cubicBezTo>
                  <a:lnTo>
                    <a:pt x="1501871" y="362021"/>
                  </a:lnTo>
                  <a:cubicBezTo>
                    <a:pt x="1501871" y="374767"/>
                    <a:pt x="1491538" y="385101"/>
                    <a:pt x="1478791" y="385101"/>
                  </a:cubicBezTo>
                  <a:lnTo>
                    <a:pt x="23080" y="385101"/>
                  </a:lnTo>
                  <a:cubicBezTo>
                    <a:pt x="10333" y="385101"/>
                    <a:pt x="0" y="374767"/>
                    <a:pt x="0" y="362021"/>
                  </a:cubicBezTo>
                  <a:lnTo>
                    <a:pt x="0" y="23080"/>
                  </a:lnTo>
                  <a:cubicBezTo>
                    <a:pt x="0" y="10333"/>
                    <a:pt x="10333" y="0"/>
                    <a:pt x="23080" y="0"/>
                  </a:cubicBezTo>
                  <a:close/>
                </a:path>
              </a:pathLst>
            </a:custGeom>
            <a:solidFill>
              <a:srgbClr val="193E72"/>
            </a:solidFill>
          </p:spPr>
          <p:txBody>
            <a:bodyPr/>
            <a:lstStyle/>
            <a:p>
              <a:endParaRPr lang="en-GB"/>
            </a:p>
          </p:txBody>
        </p:sp>
        <p:sp>
          <p:nvSpPr>
            <p:cNvPr id="8" name="TextBox 8"/>
            <p:cNvSpPr txBox="1"/>
            <p:nvPr/>
          </p:nvSpPr>
          <p:spPr>
            <a:xfrm>
              <a:off x="0" y="-47625"/>
              <a:ext cx="1501871" cy="432726"/>
            </a:xfrm>
            <a:prstGeom prst="rect">
              <a:avLst/>
            </a:prstGeom>
          </p:spPr>
          <p:txBody>
            <a:bodyPr lIns="50800" tIns="50800" rIns="50800" bIns="50800" rtlCol="0" anchor="ctr"/>
            <a:lstStyle/>
            <a:p>
              <a:pPr algn="ctr">
                <a:lnSpc>
                  <a:spcPts val="2800"/>
                </a:lnSpc>
              </a:pPr>
              <a:endParaRPr/>
            </a:p>
          </p:txBody>
        </p:sp>
      </p:grpSp>
      <p:sp>
        <p:nvSpPr>
          <p:cNvPr id="9" name="TextBox 9"/>
          <p:cNvSpPr txBox="1"/>
          <p:nvPr/>
        </p:nvSpPr>
        <p:spPr>
          <a:xfrm>
            <a:off x="10869577" y="8177961"/>
            <a:ext cx="7642100" cy="349250"/>
          </a:xfrm>
          <a:prstGeom prst="rect">
            <a:avLst/>
          </a:prstGeom>
        </p:spPr>
        <p:txBody>
          <a:bodyPr lIns="0" tIns="0" rIns="0" bIns="0" rtlCol="0" anchor="t">
            <a:spAutoFit/>
          </a:bodyPr>
          <a:lstStyle/>
          <a:p>
            <a:pPr algn="ctr">
              <a:lnSpc>
                <a:spcPts val="2800"/>
              </a:lnSpc>
              <a:spcBef>
                <a:spcPct val="0"/>
              </a:spcBef>
            </a:pPr>
            <a:r>
              <a:rPr lang="en-US" sz="2000" i="1">
                <a:solidFill>
                  <a:srgbClr val="FEFEFE"/>
                </a:solidFill>
                <a:latin typeface="Canva Sans Italics"/>
                <a:ea typeface="Canva Sans Italics"/>
                <a:cs typeface="Canva Sans Italics"/>
                <a:sym typeface="Canva Sans Italics"/>
              </a:rPr>
              <a:t>“No decision about me, without me.”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Freeform 2"/>
          <p:cNvSpPr/>
          <p:nvPr/>
        </p:nvSpPr>
        <p:spPr>
          <a:xfrm>
            <a:off x="1339539" y="2640704"/>
            <a:ext cx="4237243" cy="2952675"/>
          </a:xfrm>
          <a:custGeom>
            <a:avLst/>
            <a:gdLst/>
            <a:ahLst/>
            <a:cxnLst/>
            <a:rect l="l" t="t" r="r" b="b"/>
            <a:pathLst>
              <a:path w="4237243" h="2952675">
                <a:moveTo>
                  <a:pt x="0" y="0"/>
                </a:moveTo>
                <a:lnTo>
                  <a:pt x="4237243" y="0"/>
                </a:lnTo>
                <a:lnTo>
                  <a:pt x="4237243" y="2952675"/>
                </a:lnTo>
                <a:lnTo>
                  <a:pt x="0" y="2952675"/>
                </a:lnTo>
                <a:lnTo>
                  <a:pt x="0" y="0"/>
                </a:lnTo>
                <a:close/>
              </a:path>
            </a:pathLst>
          </a:custGeom>
          <a:blipFill>
            <a:blip r:embed="rId2"/>
            <a:stretch>
              <a:fillRect r="-4900"/>
            </a:stretch>
          </a:blipFill>
        </p:spPr>
        <p:txBody>
          <a:bodyPr/>
          <a:lstStyle/>
          <a:p>
            <a:endParaRPr lang="en-GB"/>
          </a:p>
        </p:txBody>
      </p:sp>
      <p:sp>
        <p:nvSpPr>
          <p:cNvPr id="3" name="Freeform 3"/>
          <p:cNvSpPr/>
          <p:nvPr/>
        </p:nvSpPr>
        <p:spPr>
          <a:xfrm>
            <a:off x="6519735" y="2640704"/>
            <a:ext cx="4444886" cy="2952675"/>
          </a:xfrm>
          <a:custGeom>
            <a:avLst/>
            <a:gdLst/>
            <a:ahLst/>
            <a:cxnLst/>
            <a:rect l="l" t="t" r="r" b="b"/>
            <a:pathLst>
              <a:path w="4444886" h="2952675">
                <a:moveTo>
                  <a:pt x="0" y="0"/>
                </a:moveTo>
                <a:lnTo>
                  <a:pt x="4444887" y="0"/>
                </a:lnTo>
                <a:lnTo>
                  <a:pt x="4444887" y="2952675"/>
                </a:lnTo>
                <a:lnTo>
                  <a:pt x="0" y="2952675"/>
                </a:lnTo>
                <a:lnTo>
                  <a:pt x="0" y="0"/>
                </a:lnTo>
                <a:close/>
              </a:path>
            </a:pathLst>
          </a:custGeom>
          <a:blipFill>
            <a:blip r:embed="rId3"/>
            <a:stretch>
              <a:fillRect/>
            </a:stretch>
          </a:blipFill>
        </p:spPr>
        <p:txBody>
          <a:bodyPr/>
          <a:lstStyle/>
          <a:p>
            <a:endParaRPr lang="en-GB"/>
          </a:p>
        </p:txBody>
      </p:sp>
      <p:sp>
        <p:nvSpPr>
          <p:cNvPr id="4" name="Freeform 4"/>
          <p:cNvSpPr/>
          <p:nvPr/>
        </p:nvSpPr>
        <p:spPr>
          <a:xfrm>
            <a:off x="12122251" y="2554047"/>
            <a:ext cx="4485627" cy="2952675"/>
          </a:xfrm>
          <a:custGeom>
            <a:avLst/>
            <a:gdLst/>
            <a:ahLst/>
            <a:cxnLst/>
            <a:rect l="l" t="t" r="r" b="b"/>
            <a:pathLst>
              <a:path w="4485627" h="2952675">
                <a:moveTo>
                  <a:pt x="0" y="0"/>
                </a:moveTo>
                <a:lnTo>
                  <a:pt x="4485627" y="0"/>
                </a:lnTo>
                <a:lnTo>
                  <a:pt x="4485627" y="2952675"/>
                </a:lnTo>
                <a:lnTo>
                  <a:pt x="0" y="2952675"/>
                </a:lnTo>
                <a:lnTo>
                  <a:pt x="0" y="0"/>
                </a:lnTo>
                <a:close/>
              </a:path>
            </a:pathLst>
          </a:custGeom>
          <a:blipFill>
            <a:blip r:embed="rId4"/>
            <a:stretch>
              <a:fillRect/>
            </a:stretch>
          </a:blipFill>
        </p:spPr>
        <p:txBody>
          <a:bodyPr/>
          <a:lstStyle/>
          <a:p>
            <a:endParaRPr lang="en-GB"/>
          </a:p>
        </p:txBody>
      </p:sp>
      <p:sp>
        <p:nvSpPr>
          <p:cNvPr id="5" name="Freeform 5"/>
          <p:cNvSpPr/>
          <p:nvPr/>
        </p:nvSpPr>
        <p:spPr>
          <a:xfrm>
            <a:off x="481359" y="6085881"/>
            <a:ext cx="5639856" cy="3172419"/>
          </a:xfrm>
          <a:custGeom>
            <a:avLst/>
            <a:gdLst/>
            <a:ahLst/>
            <a:cxnLst/>
            <a:rect l="l" t="t" r="r" b="b"/>
            <a:pathLst>
              <a:path w="5639856" h="3172419">
                <a:moveTo>
                  <a:pt x="0" y="0"/>
                </a:moveTo>
                <a:lnTo>
                  <a:pt x="5639856" y="0"/>
                </a:lnTo>
                <a:lnTo>
                  <a:pt x="5639856" y="3172419"/>
                </a:lnTo>
                <a:lnTo>
                  <a:pt x="0" y="3172419"/>
                </a:lnTo>
                <a:lnTo>
                  <a:pt x="0" y="0"/>
                </a:lnTo>
                <a:close/>
              </a:path>
            </a:pathLst>
          </a:custGeom>
          <a:blipFill>
            <a:blip r:embed="rId5"/>
            <a:stretch>
              <a:fillRect/>
            </a:stretch>
          </a:blipFill>
        </p:spPr>
        <p:txBody>
          <a:bodyPr/>
          <a:lstStyle/>
          <a:p>
            <a:endParaRPr lang="en-GB"/>
          </a:p>
        </p:txBody>
      </p:sp>
      <p:sp>
        <p:nvSpPr>
          <p:cNvPr id="6" name="Freeform 6"/>
          <p:cNvSpPr/>
          <p:nvPr/>
        </p:nvSpPr>
        <p:spPr>
          <a:xfrm>
            <a:off x="6464378" y="5910311"/>
            <a:ext cx="4500243" cy="3247976"/>
          </a:xfrm>
          <a:custGeom>
            <a:avLst/>
            <a:gdLst/>
            <a:ahLst/>
            <a:cxnLst/>
            <a:rect l="l" t="t" r="r" b="b"/>
            <a:pathLst>
              <a:path w="4500243" h="3247976">
                <a:moveTo>
                  <a:pt x="0" y="0"/>
                </a:moveTo>
                <a:lnTo>
                  <a:pt x="4500244" y="0"/>
                </a:lnTo>
                <a:lnTo>
                  <a:pt x="4500244" y="3247977"/>
                </a:lnTo>
                <a:lnTo>
                  <a:pt x="0" y="3247977"/>
                </a:lnTo>
                <a:lnTo>
                  <a:pt x="0" y="0"/>
                </a:lnTo>
                <a:close/>
              </a:path>
            </a:pathLst>
          </a:custGeom>
          <a:blipFill>
            <a:blip r:embed="rId6"/>
            <a:stretch>
              <a:fillRect t="-1958" b="-1958"/>
            </a:stretch>
          </a:blipFill>
        </p:spPr>
        <p:txBody>
          <a:bodyPr/>
          <a:lstStyle/>
          <a:p>
            <a:endParaRPr lang="en-GB"/>
          </a:p>
        </p:txBody>
      </p:sp>
      <p:sp>
        <p:nvSpPr>
          <p:cNvPr id="7" name="Freeform 7"/>
          <p:cNvSpPr/>
          <p:nvPr/>
        </p:nvSpPr>
        <p:spPr>
          <a:xfrm>
            <a:off x="12353078" y="5601972"/>
            <a:ext cx="4023974" cy="4143321"/>
          </a:xfrm>
          <a:custGeom>
            <a:avLst/>
            <a:gdLst/>
            <a:ahLst/>
            <a:cxnLst/>
            <a:rect l="l" t="t" r="r" b="b"/>
            <a:pathLst>
              <a:path w="4023974" h="4143321">
                <a:moveTo>
                  <a:pt x="0" y="0"/>
                </a:moveTo>
                <a:lnTo>
                  <a:pt x="4023974" y="0"/>
                </a:lnTo>
                <a:lnTo>
                  <a:pt x="4023974" y="4143321"/>
                </a:lnTo>
                <a:lnTo>
                  <a:pt x="0" y="4143321"/>
                </a:lnTo>
                <a:lnTo>
                  <a:pt x="0" y="0"/>
                </a:lnTo>
                <a:close/>
              </a:path>
            </a:pathLst>
          </a:custGeom>
          <a:blipFill>
            <a:blip r:embed="rId7"/>
            <a:stretch>
              <a:fillRect l="-11178" t="-3710"/>
            </a:stretch>
          </a:blipFill>
        </p:spPr>
        <p:txBody>
          <a:bodyPr/>
          <a:lstStyle/>
          <a:p>
            <a:endParaRPr lang="en-GB"/>
          </a:p>
        </p:txBody>
      </p:sp>
      <p:sp>
        <p:nvSpPr>
          <p:cNvPr id="8" name="TextBox 8"/>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Canva Sans"/>
                <a:ea typeface="Canva Sans"/>
                <a:cs typeface="Canva Sans"/>
                <a:sym typeface="Canva Sans"/>
              </a:rPr>
              <a:t>14</a:t>
            </a:r>
          </a:p>
        </p:txBody>
      </p:sp>
      <p:sp>
        <p:nvSpPr>
          <p:cNvPr id="9" name="TextBox 9"/>
          <p:cNvSpPr txBox="1"/>
          <p:nvPr/>
        </p:nvSpPr>
        <p:spPr>
          <a:xfrm>
            <a:off x="876479" y="981075"/>
            <a:ext cx="15731399" cy="1243964"/>
          </a:xfrm>
          <a:prstGeom prst="rect">
            <a:avLst/>
          </a:prstGeom>
        </p:spPr>
        <p:txBody>
          <a:bodyPr lIns="0" tIns="0" rIns="0" bIns="0" rtlCol="0" anchor="t">
            <a:spAutoFit/>
          </a:bodyPr>
          <a:lstStyle/>
          <a:p>
            <a:pPr algn="l">
              <a:lnSpc>
                <a:spcPts val="3360"/>
              </a:lnSpc>
            </a:pPr>
            <a:r>
              <a:rPr lang="en-US" sz="2400">
                <a:solidFill>
                  <a:srgbClr val="193E72"/>
                </a:solidFill>
                <a:latin typeface="Lato"/>
                <a:ea typeface="Lato"/>
                <a:cs typeface="Lato"/>
                <a:sym typeface="Lato"/>
              </a:rPr>
              <a:t>We share our participant stories, hear participant feedback, celebrate the successes of our researchers and listen to the voices of others to improve health research. We also go out to different communities to raise research awareness. </a:t>
            </a:r>
          </a:p>
        </p:txBody>
      </p:sp>
      <p:sp>
        <p:nvSpPr>
          <p:cNvPr id="10" name="TextBox 10"/>
          <p:cNvSpPr txBox="1"/>
          <p:nvPr/>
        </p:nvSpPr>
        <p:spPr>
          <a:xfrm>
            <a:off x="876479" y="242347"/>
            <a:ext cx="15731399" cy="647870"/>
          </a:xfrm>
          <a:prstGeom prst="rect">
            <a:avLst/>
          </a:prstGeom>
        </p:spPr>
        <p:txBody>
          <a:bodyPr lIns="0" tIns="0" rIns="0" bIns="0" rtlCol="0" anchor="t">
            <a:spAutoFit/>
          </a:bodyPr>
          <a:lstStyle/>
          <a:p>
            <a:pPr>
              <a:lnSpc>
                <a:spcPts val="5600"/>
              </a:lnSpc>
            </a:pPr>
            <a:r>
              <a:rPr lang="en-US" sz="4000" b="1" dirty="0">
                <a:solidFill>
                  <a:srgbClr val="193E72"/>
                </a:solidFill>
                <a:latin typeface="Lato Bold"/>
                <a:ea typeface="Lato Bold"/>
                <a:cs typeface="Lato Bold"/>
                <a:sym typeface="Lato Bold"/>
              </a:rPr>
              <a:t>What does PPIE on the CRF look like?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Freeform 2"/>
          <p:cNvSpPr/>
          <p:nvPr/>
        </p:nvSpPr>
        <p:spPr>
          <a:xfrm>
            <a:off x="876300" y="607751"/>
            <a:ext cx="16127108" cy="9071498"/>
          </a:xfrm>
          <a:custGeom>
            <a:avLst/>
            <a:gdLst/>
            <a:ahLst/>
            <a:cxnLst/>
            <a:rect l="l" t="t" r="r" b="b"/>
            <a:pathLst>
              <a:path w="16127108" h="9071498">
                <a:moveTo>
                  <a:pt x="0" y="0"/>
                </a:moveTo>
                <a:lnTo>
                  <a:pt x="16127108" y="0"/>
                </a:lnTo>
                <a:lnTo>
                  <a:pt x="16127108" y="9071498"/>
                </a:lnTo>
                <a:lnTo>
                  <a:pt x="0" y="9071498"/>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Canva Sans"/>
                <a:ea typeface="Canva Sans"/>
                <a:cs typeface="Canva Sans"/>
                <a:sym typeface="Canva Sans"/>
              </a:rPr>
              <a:t>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Freeform 2"/>
          <p:cNvSpPr/>
          <p:nvPr/>
        </p:nvSpPr>
        <p:spPr>
          <a:xfrm>
            <a:off x="14401800" y="315781"/>
            <a:ext cx="3218156" cy="3218156"/>
          </a:xfrm>
          <a:custGeom>
            <a:avLst/>
            <a:gdLst/>
            <a:ahLst/>
            <a:cxnLst/>
            <a:rect l="l" t="t" r="r" b="b"/>
            <a:pathLst>
              <a:path w="3218156" h="3218156">
                <a:moveTo>
                  <a:pt x="0" y="0"/>
                </a:moveTo>
                <a:lnTo>
                  <a:pt x="3218156" y="0"/>
                </a:lnTo>
                <a:lnTo>
                  <a:pt x="3218156" y="3218156"/>
                </a:lnTo>
                <a:lnTo>
                  <a:pt x="0" y="32181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Canva Sans"/>
                <a:ea typeface="Canva Sans"/>
                <a:cs typeface="Canva Sans"/>
                <a:sym typeface="Canva Sans"/>
              </a:rPr>
              <a:t>16</a:t>
            </a:r>
          </a:p>
        </p:txBody>
      </p:sp>
      <p:sp>
        <p:nvSpPr>
          <p:cNvPr id="4" name="TextBox 4"/>
          <p:cNvSpPr txBox="1"/>
          <p:nvPr/>
        </p:nvSpPr>
        <p:spPr>
          <a:xfrm>
            <a:off x="990600" y="3150971"/>
            <a:ext cx="15154465" cy="5386090"/>
          </a:xfrm>
          <a:prstGeom prst="rect">
            <a:avLst/>
          </a:prstGeom>
        </p:spPr>
        <p:txBody>
          <a:bodyPr lIns="0" tIns="0" rIns="0" bIns="0" rtlCol="0" anchor="t">
            <a:spAutoFit/>
          </a:bodyPr>
          <a:lstStyle/>
          <a:p>
            <a:pPr marL="457200" indent="-457200" algn="l">
              <a:lnSpc>
                <a:spcPts val="4199"/>
              </a:lnSpc>
              <a:spcBef>
                <a:spcPct val="0"/>
              </a:spcBef>
              <a:buFont typeface="Arial" panose="020B0604020202020204" pitchFamily="34" charset="0"/>
              <a:buChar char="•"/>
            </a:pPr>
            <a:r>
              <a:rPr lang="en-US" sz="2999" dirty="0">
                <a:solidFill>
                  <a:srgbClr val="193E72"/>
                </a:solidFill>
                <a:latin typeface="Lato"/>
                <a:ea typeface="Lato"/>
                <a:cs typeface="Lato"/>
                <a:sym typeface="Lato"/>
              </a:rPr>
              <a:t>Patient and Public Involvement and research inclusion is for everyone.</a:t>
            </a:r>
          </a:p>
          <a:p>
            <a:pPr marL="457200" indent="-457200" algn="l">
              <a:lnSpc>
                <a:spcPts val="4199"/>
              </a:lnSpc>
              <a:spcBef>
                <a:spcPct val="0"/>
              </a:spcBef>
              <a:buFont typeface="Arial" panose="020B0604020202020204" pitchFamily="34" charset="0"/>
              <a:buChar char="•"/>
            </a:pPr>
            <a:r>
              <a:rPr lang="en-US" sz="2999" dirty="0">
                <a:solidFill>
                  <a:srgbClr val="193E72"/>
                </a:solidFill>
                <a:latin typeface="Lato"/>
                <a:ea typeface="Lato"/>
                <a:cs typeface="Lato"/>
                <a:sym typeface="Lato"/>
              </a:rPr>
              <a:t>Here at the CRF we are inventive and always willing to help raise research awareness. </a:t>
            </a:r>
          </a:p>
          <a:p>
            <a:pPr marL="457200" indent="-457200" algn="l">
              <a:lnSpc>
                <a:spcPts val="4199"/>
              </a:lnSpc>
              <a:spcBef>
                <a:spcPct val="0"/>
              </a:spcBef>
              <a:buFont typeface="Arial" panose="020B0604020202020204" pitchFamily="34" charset="0"/>
              <a:buChar char="•"/>
            </a:pPr>
            <a:r>
              <a:rPr lang="en-US" sz="2999" dirty="0">
                <a:solidFill>
                  <a:srgbClr val="193E72"/>
                </a:solidFill>
                <a:latin typeface="Lato"/>
                <a:ea typeface="Lato"/>
                <a:cs typeface="Lato"/>
                <a:sym typeface="Lato"/>
              </a:rPr>
              <a:t>We're at the delivery end of research where we are uniquely placed to improve and influence research outcomes.</a:t>
            </a:r>
          </a:p>
          <a:p>
            <a:pPr marL="457200" indent="-457200" algn="l">
              <a:lnSpc>
                <a:spcPts val="4199"/>
              </a:lnSpc>
              <a:spcBef>
                <a:spcPct val="0"/>
              </a:spcBef>
              <a:buFont typeface="Arial" panose="020B0604020202020204" pitchFamily="34" charset="0"/>
              <a:buChar char="•"/>
            </a:pPr>
            <a:r>
              <a:rPr lang="en-US" sz="2999" dirty="0">
                <a:solidFill>
                  <a:srgbClr val="193E72"/>
                </a:solidFill>
                <a:latin typeface="Lato"/>
                <a:ea typeface="Lato"/>
                <a:cs typeface="Lato"/>
                <a:sym typeface="Lato"/>
              </a:rPr>
              <a:t>We work collaboratively with the wider CRF team</a:t>
            </a:r>
          </a:p>
          <a:p>
            <a:pPr marL="457200" indent="-457200" algn="l">
              <a:lnSpc>
                <a:spcPts val="4199"/>
              </a:lnSpc>
              <a:spcBef>
                <a:spcPct val="0"/>
              </a:spcBef>
              <a:buFont typeface="Arial" panose="020B0604020202020204" pitchFamily="34" charset="0"/>
              <a:buChar char="•"/>
            </a:pPr>
            <a:r>
              <a:rPr lang="en-US" sz="2999" dirty="0">
                <a:solidFill>
                  <a:srgbClr val="193E72"/>
                </a:solidFill>
                <a:latin typeface="Lato"/>
                <a:ea typeface="Lato"/>
                <a:cs typeface="Lato"/>
                <a:sym typeface="Lato"/>
              </a:rPr>
              <a:t>We couldn't do this without you!</a:t>
            </a:r>
          </a:p>
          <a:p>
            <a:pPr algn="l">
              <a:lnSpc>
                <a:spcPts val="4199"/>
              </a:lnSpc>
              <a:spcBef>
                <a:spcPct val="0"/>
              </a:spcBef>
            </a:pPr>
            <a:endParaRPr lang="en-US" sz="2999" dirty="0">
              <a:solidFill>
                <a:srgbClr val="193E72"/>
              </a:solidFill>
              <a:latin typeface="Lato"/>
              <a:ea typeface="Lato"/>
              <a:cs typeface="Lato"/>
              <a:sym typeface="Lato"/>
            </a:endParaRPr>
          </a:p>
          <a:p>
            <a:pPr algn="l">
              <a:lnSpc>
                <a:spcPts val="4199"/>
              </a:lnSpc>
              <a:spcBef>
                <a:spcPct val="0"/>
              </a:spcBef>
            </a:pPr>
            <a:r>
              <a:rPr lang="en-US" sz="2999" dirty="0">
                <a:solidFill>
                  <a:srgbClr val="000000"/>
                </a:solidFill>
                <a:latin typeface="Lato"/>
                <a:ea typeface="Lato"/>
                <a:cs typeface="Lato"/>
                <a:sym typeface="Lato"/>
              </a:rPr>
              <a:t> </a:t>
            </a:r>
          </a:p>
          <a:p>
            <a:pPr algn="l">
              <a:lnSpc>
                <a:spcPts val="2800"/>
              </a:lnSpc>
              <a:spcBef>
                <a:spcPct val="0"/>
              </a:spcBef>
            </a:pPr>
            <a:endParaRPr lang="en-US" sz="2999" dirty="0">
              <a:solidFill>
                <a:srgbClr val="000000"/>
              </a:solidFill>
              <a:latin typeface="Lato"/>
              <a:ea typeface="Lato"/>
              <a:cs typeface="Lato"/>
              <a:sym typeface="Lato"/>
            </a:endParaRPr>
          </a:p>
          <a:p>
            <a:pPr algn="l">
              <a:lnSpc>
                <a:spcPts val="2800"/>
              </a:lnSpc>
              <a:spcBef>
                <a:spcPct val="0"/>
              </a:spcBef>
            </a:pPr>
            <a:endParaRPr lang="en-US" sz="2999" dirty="0">
              <a:solidFill>
                <a:srgbClr val="000000"/>
              </a:solidFill>
              <a:latin typeface="Lato"/>
              <a:ea typeface="Lato"/>
              <a:cs typeface="Lato"/>
              <a:sym typeface="Lato"/>
            </a:endParaRPr>
          </a:p>
          <a:p>
            <a:pPr algn="ctr">
              <a:lnSpc>
                <a:spcPts val="2800"/>
              </a:lnSpc>
              <a:spcBef>
                <a:spcPct val="0"/>
              </a:spcBef>
            </a:pPr>
            <a:endParaRPr lang="en-US" sz="2999" dirty="0">
              <a:solidFill>
                <a:srgbClr val="000000"/>
              </a:solidFill>
              <a:latin typeface="Lato"/>
              <a:ea typeface="Lato"/>
              <a:cs typeface="Lato"/>
              <a:sym typeface="Lato"/>
            </a:endParaRPr>
          </a:p>
        </p:txBody>
      </p:sp>
      <p:sp>
        <p:nvSpPr>
          <p:cNvPr id="5" name="TextBox 5"/>
          <p:cNvSpPr txBox="1"/>
          <p:nvPr/>
        </p:nvSpPr>
        <p:spPr>
          <a:xfrm>
            <a:off x="1524000" y="1600924"/>
            <a:ext cx="2502456" cy="647870"/>
          </a:xfrm>
          <a:prstGeom prst="rect">
            <a:avLst/>
          </a:prstGeom>
        </p:spPr>
        <p:txBody>
          <a:bodyPr lIns="0" tIns="0" rIns="0" bIns="0" rtlCol="0" anchor="t">
            <a:spAutoFit/>
          </a:bodyPr>
          <a:lstStyle/>
          <a:p>
            <a:pPr>
              <a:lnSpc>
                <a:spcPts val="5599"/>
              </a:lnSpc>
              <a:spcBef>
                <a:spcPct val="0"/>
              </a:spcBef>
            </a:pPr>
            <a:r>
              <a:rPr lang="en-US" sz="3999" b="1" dirty="0">
                <a:solidFill>
                  <a:srgbClr val="193E72"/>
                </a:solidFill>
                <a:latin typeface="Lato Bold"/>
                <a:ea typeface="Lato Bold"/>
                <a:cs typeface="Lato Bold"/>
                <a:sym typeface="Lato Bold"/>
              </a:rPr>
              <a:t>Conclusion</a:t>
            </a:r>
          </a:p>
        </p:txBody>
      </p:sp>
      <p:grpSp>
        <p:nvGrpSpPr>
          <p:cNvPr id="6" name="Group 6"/>
          <p:cNvGrpSpPr/>
          <p:nvPr/>
        </p:nvGrpSpPr>
        <p:grpSpPr>
          <a:xfrm>
            <a:off x="10886" y="6591300"/>
            <a:ext cx="18288000" cy="2380672"/>
            <a:chOff x="0" y="0"/>
            <a:chExt cx="4816593" cy="627008"/>
          </a:xfrm>
        </p:grpSpPr>
        <p:sp>
          <p:nvSpPr>
            <p:cNvPr id="7" name="Freeform 7"/>
            <p:cNvSpPr/>
            <p:nvPr/>
          </p:nvSpPr>
          <p:spPr>
            <a:xfrm>
              <a:off x="0" y="0"/>
              <a:ext cx="4816592" cy="627008"/>
            </a:xfrm>
            <a:custGeom>
              <a:avLst/>
              <a:gdLst/>
              <a:ahLst/>
              <a:cxnLst/>
              <a:rect l="l" t="t" r="r" b="b"/>
              <a:pathLst>
                <a:path w="4816592" h="627008">
                  <a:moveTo>
                    <a:pt x="0" y="0"/>
                  </a:moveTo>
                  <a:lnTo>
                    <a:pt x="4816592" y="0"/>
                  </a:lnTo>
                  <a:lnTo>
                    <a:pt x="4816592" y="627008"/>
                  </a:lnTo>
                  <a:lnTo>
                    <a:pt x="0" y="627008"/>
                  </a:lnTo>
                  <a:close/>
                </a:path>
              </a:pathLst>
            </a:custGeom>
            <a:solidFill>
              <a:srgbClr val="F29330"/>
            </a:solidFill>
          </p:spPr>
          <p:txBody>
            <a:bodyPr/>
            <a:lstStyle/>
            <a:p>
              <a:endParaRPr lang="en-GB"/>
            </a:p>
          </p:txBody>
        </p:sp>
        <p:sp>
          <p:nvSpPr>
            <p:cNvPr id="8" name="TextBox 8"/>
            <p:cNvSpPr txBox="1"/>
            <p:nvPr/>
          </p:nvSpPr>
          <p:spPr>
            <a:xfrm>
              <a:off x="0" y="-47625"/>
              <a:ext cx="4816593" cy="674633"/>
            </a:xfrm>
            <a:prstGeom prst="rect">
              <a:avLst/>
            </a:prstGeom>
          </p:spPr>
          <p:txBody>
            <a:bodyPr lIns="50800" tIns="50800" rIns="50800" bIns="50800" rtlCol="0" anchor="ctr"/>
            <a:lstStyle/>
            <a:p>
              <a:pPr algn="ctr">
                <a:lnSpc>
                  <a:spcPts val="3499"/>
                </a:lnSpc>
              </a:pPr>
              <a:r>
                <a:rPr lang="en-US" sz="2499" b="1" dirty="0">
                  <a:solidFill>
                    <a:srgbClr val="FFFFFF"/>
                  </a:solidFill>
                  <a:latin typeface="Lato"/>
                  <a:ea typeface="Lato"/>
                  <a:cs typeface="Lato"/>
                  <a:sym typeface="Lato"/>
                </a:rPr>
                <a:t>If you are asked about how to find out how to take part in research, send them to: </a:t>
              </a:r>
              <a:r>
                <a:rPr lang="en-US" sz="2499" b="1" u="sng" dirty="0">
                  <a:solidFill>
                    <a:schemeClr val="bg1"/>
                  </a:solidFill>
                  <a:latin typeface="Lato"/>
                  <a:ea typeface="Lato"/>
                  <a:cs typeface="Lato"/>
                  <a:sym typeface="Lato"/>
                  <a:hlinkClick r:id="rId4" tooltip="https://www.peopleinresearch.org">
                    <a:extLst>
                      <a:ext uri="{A12FA001-AC4F-418D-AE19-62706E023703}">
                        <ahyp:hlinkClr xmlns:ahyp="http://schemas.microsoft.com/office/drawing/2018/hyperlinkcolor" val="tx"/>
                      </a:ext>
                    </a:extLst>
                  </a:hlinkClick>
                </a:rPr>
                <a:t>https://www.peopleinresearch.org/</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Canva Sans"/>
                <a:ea typeface="Canva Sans"/>
                <a:cs typeface="Canva Sans"/>
                <a:sym typeface="Canva Sans"/>
              </a:rPr>
              <a:t>17</a:t>
            </a:r>
          </a:p>
        </p:txBody>
      </p:sp>
      <p:sp>
        <p:nvSpPr>
          <p:cNvPr id="3" name="TextBox 3"/>
          <p:cNvSpPr txBox="1"/>
          <p:nvPr/>
        </p:nvSpPr>
        <p:spPr>
          <a:xfrm>
            <a:off x="1028700" y="2388235"/>
            <a:ext cx="12807269" cy="5939155"/>
          </a:xfrm>
          <a:prstGeom prst="rect">
            <a:avLst/>
          </a:prstGeom>
        </p:spPr>
        <p:txBody>
          <a:bodyPr lIns="0" tIns="0" rIns="0" bIns="0" rtlCol="0" anchor="t">
            <a:spAutoFit/>
          </a:bodyPr>
          <a:lstStyle/>
          <a:p>
            <a:pPr algn="l">
              <a:lnSpc>
                <a:spcPts val="3919"/>
              </a:lnSpc>
              <a:spcBef>
                <a:spcPct val="0"/>
              </a:spcBef>
            </a:pPr>
            <a:r>
              <a:rPr lang="en-US" sz="2799" u="sng">
                <a:solidFill>
                  <a:srgbClr val="193E72"/>
                </a:solidFill>
                <a:latin typeface="Lato"/>
                <a:ea typeface="Lato"/>
                <a:cs typeface="Lato"/>
                <a:sym typeface="Lato"/>
                <a:hlinkClick r:id="rId2" tooltip="https://www.nihr.ac.uk/patients-carers-and-the-public/"/>
              </a:rPr>
              <a:t>NIHR | Best research for best health the next chapter</a:t>
            </a:r>
          </a:p>
          <a:p>
            <a:pPr algn="l">
              <a:lnSpc>
                <a:spcPts val="3919"/>
              </a:lnSpc>
              <a:spcBef>
                <a:spcPct val="0"/>
              </a:spcBef>
            </a:pPr>
            <a:r>
              <a:rPr lang="en-US" sz="2799" u="sng">
                <a:solidFill>
                  <a:srgbClr val="193E72"/>
                </a:solidFill>
                <a:latin typeface="Lato"/>
                <a:ea typeface="Lato"/>
                <a:cs typeface="Lato"/>
                <a:sym typeface="Lato"/>
                <a:hlinkClick r:id="rId2" tooltip="https://www.nihr.ac.uk/patients-carers-and-the-public/"/>
              </a:rPr>
              <a:t>NIHR Patient and public pages</a:t>
            </a:r>
          </a:p>
          <a:p>
            <a:pPr algn="l">
              <a:lnSpc>
                <a:spcPts val="3919"/>
              </a:lnSpc>
              <a:spcBef>
                <a:spcPct val="0"/>
              </a:spcBef>
            </a:pPr>
            <a:r>
              <a:rPr lang="en-US" sz="2799" u="sng">
                <a:solidFill>
                  <a:srgbClr val="193E72"/>
                </a:solidFill>
                <a:latin typeface="Lato"/>
                <a:ea typeface="Lato"/>
                <a:cs typeface="Lato"/>
                <a:sym typeface="Lato"/>
                <a:hlinkClick r:id="rId3" tooltip="https://www.nihr.ac.uk/documents/briefing-notes-for-researchers-public-involvement-in-nhs-health-and-social-care-research/27371"/>
              </a:rPr>
              <a:t>PPIE NIHR Definitions</a:t>
            </a:r>
          </a:p>
          <a:p>
            <a:pPr algn="l">
              <a:lnSpc>
                <a:spcPts val="3919"/>
              </a:lnSpc>
              <a:spcBef>
                <a:spcPct val="0"/>
              </a:spcBef>
            </a:pPr>
            <a:r>
              <a:rPr lang="en-US" sz="2799" u="sng">
                <a:solidFill>
                  <a:srgbClr val="193E72"/>
                </a:solidFill>
                <a:latin typeface="Lato"/>
                <a:ea typeface="Lato"/>
                <a:cs typeface="Lato"/>
                <a:sym typeface="Lato"/>
                <a:hlinkClick r:id="rId4" tooltip="https://sites.google.com/nihr.ac.uk/pi-standards/home"/>
              </a:rPr>
              <a:t>UK PPI Standards </a:t>
            </a:r>
          </a:p>
          <a:p>
            <a:pPr algn="l">
              <a:lnSpc>
                <a:spcPts val="3919"/>
              </a:lnSpc>
              <a:spcBef>
                <a:spcPct val="0"/>
              </a:spcBef>
            </a:pPr>
            <a:r>
              <a:rPr lang="en-US" sz="2799" u="sng">
                <a:solidFill>
                  <a:srgbClr val="193E72"/>
                </a:solidFill>
                <a:latin typeface="Lato"/>
                <a:ea typeface="Lato"/>
                <a:cs typeface="Lato"/>
                <a:sym typeface="Lato"/>
                <a:hlinkClick r:id="rId5" tooltip="https://www.nihr.ac.uk/documents/improving-inclusion-of-under-served-groups-in-clinical-research-guidance-from-include-project/25435"/>
              </a:rPr>
              <a:t>NIHR INCLUDE roadmap </a:t>
            </a:r>
          </a:p>
          <a:p>
            <a:pPr algn="l">
              <a:lnSpc>
                <a:spcPts val="3919"/>
              </a:lnSpc>
              <a:spcBef>
                <a:spcPct val="0"/>
              </a:spcBef>
            </a:pPr>
            <a:r>
              <a:rPr lang="en-US" sz="2799" u="sng">
                <a:solidFill>
                  <a:srgbClr val="193E72"/>
                </a:solidFill>
                <a:latin typeface="Lato"/>
                <a:ea typeface="Lato"/>
                <a:cs typeface="Lato"/>
                <a:sym typeface="Lato"/>
                <a:hlinkClick r:id="rId6" tooltip="https://sites.google.com/nihr.ac.uk/include/home"/>
              </a:rPr>
              <a:t>INCLUDE training</a:t>
            </a:r>
            <a:r>
              <a:rPr lang="en-US" sz="2799">
                <a:solidFill>
                  <a:srgbClr val="193E72"/>
                </a:solidFill>
                <a:latin typeface="Lato"/>
                <a:ea typeface="Lato"/>
                <a:cs typeface="Lato"/>
                <a:sym typeface="Lato"/>
              </a:rPr>
              <a:t> </a:t>
            </a:r>
          </a:p>
          <a:p>
            <a:pPr algn="l">
              <a:lnSpc>
                <a:spcPts val="3919"/>
              </a:lnSpc>
              <a:spcBef>
                <a:spcPct val="0"/>
              </a:spcBef>
            </a:pPr>
            <a:r>
              <a:rPr lang="en-US" sz="2799" u="sng">
                <a:solidFill>
                  <a:srgbClr val="193E72"/>
                </a:solidFill>
                <a:latin typeface="Lato"/>
                <a:ea typeface="Lato"/>
                <a:cs typeface="Lato"/>
                <a:sym typeface="Lato"/>
                <a:hlinkClick r:id="rId7" tooltip="https://www.ukcrfnetwork.co.uk"/>
              </a:rPr>
              <a:t>UKCRF Network</a:t>
            </a:r>
          </a:p>
          <a:p>
            <a:pPr algn="l">
              <a:lnSpc>
                <a:spcPts val="3919"/>
              </a:lnSpc>
              <a:spcBef>
                <a:spcPct val="0"/>
              </a:spcBef>
            </a:pPr>
            <a:r>
              <a:rPr lang="en-US" sz="2799" u="sng">
                <a:solidFill>
                  <a:srgbClr val="193E72"/>
                </a:solidFill>
                <a:latin typeface="Lato"/>
                <a:ea typeface="Lato"/>
                <a:cs typeface="Lato"/>
                <a:sym typeface="Lato"/>
                <a:hlinkClick r:id="rId8" tooltip="https://www.nihr.ac.uk/news/nihr-launches-new-equality-diversity-and-inclusion-strategy/31576"/>
              </a:rPr>
              <a:t>NIHR equality, diversity and inclusion strategy</a:t>
            </a:r>
          </a:p>
          <a:p>
            <a:pPr algn="l">
              <a:lnSpc>
                <a:spcPts val="3919"/>
              </a:lnSpc>
              <a:spcBef>
                <a:spcPct val="0"/>
              </a:spcBef>
            </a:pPr>
            <a:r>
              <a:rPr lang="en-US" sz="2799" u="sng">
                <a:solidFill>
                  <a:srgbClr val="193E72"/>
                </a:solidFill>
                <a:latin typeface="Lato"/>
                <a:ea typeface="Lato"/>
                <a:cs typeface="Lato"/>
                <a:sym typeface="Lato"/>
                <a:hlinkClick r:id="rId9" tooltip="https://bepartofresearch.nihr.ac.uk"/>
              </a:rPr>
              <a:t>Be Part of Research</a:t>
            </a:r>
          </a:p>
          <a:p>
            <a:pPr algn="l">
              <a:lnSpc>
                <a:spcPts val="3919"/>
              </a:lnSpc>
              <a:spcBef>
                <a:spcPct val="0"/>
              </a:spcBef>
            </a:pPr>
            <a:r>
              <a:rPr lang="en-US" sz="2799" u="sng">
                <a:solidFill>
                  <a:srgbClr val="193E72"/>
                </a:solidFill>
                <a:latin typeface="Lato"/>
                <a:ea typeface="Lato"/>
                <a:cs typeface="Lato"/>
                <a:sym typeface="Lato"/>
                <a:hlinkClick r:id="rId10" tooltip="http://merlin/Lists/DMSRecords/DispRecordTabsDoc.aspx?ID=18288"/>
              </a:rPr>
              <a:t>Merlin document- Equality, diversity and inclusion in employment</a:t>
            </a:r>
            <a:r>
              <a:rPr lang="en-US" sz="2799">
                <a:solidFill>
                  <a:srgbClr val="193E72"/>
                </a:solidFill>
                <a:latin typeface="Lato"/>
                <a:ea typeface="Lato"/>
                <a:cs typeface="Lato"/>
                <a:sym typeface="Lato"/>
              </a:rPr>
              <a:t>- access for CUH staff only.</a:t>
            </a:r>
          </a:p>
          <a:p>
            <a:pPr algn="l">
              <a:lnSpc>
                <a:spcPts val="3919"/>
              </a:lnSpc>
              <a:spcBef>
                <a:spcPct val="0"/>
              </a:spcBef>
            </a:pPr>
            <a:endParaRPr lang="en-US" sz="2799">
              <a:solidFill>
                <a:srgbClr val="193E72"/>
              </a:solidFill>
              <a:latin typeface="Lato"/>
              <a:ea typeface="Lato"/>
              <a:cs typeface="Lato"/>
              <a:sym typeface="Lato"/>
            </a:endParaRPr>
          </a:p>
        </p:txBody>
      </p:sp>
      <p:sp>
        <p:nvSpPr>
          <p:cNvPr id="4" name="TextBox 4"/>
          <p:cNvSpPr txBox="1"/>
          <p:nvPr/>
        </p:nvSpPr>
        <p:spPr>
          <a:xfrm>
            <a:off x="1214546" y="1059086"/>
            <a:ext cx="3513534" cy="688975"/>
          </a:xfrm>
          <a:prstGeom prst="rect">
            <a:avLst/>
          </a:prstGeom>
        </p:spPr>
        <p:txBody>
          <a:bodyPr lIns="0" tIns="0" rIns="0" bIns="0" rtlCol="0" anchor="t">
            <a:spAutoFit/>
          </a:bodyPr>
          <a:lstStyle/>
          <a:p>
            <a:pPr algn="ctr">
              <a:lnSpc>
                <a:spcPts val="5600"/>
              </a:lnSpc>
            </a:pPr>
            <a:r>
              <a:rPr lang="en-US" sz="4000" b="1">
                <a:solidFill>
                  <a:srgbClr val="193E72"/>
                </a:solidFill>
                <a:latin typeface="Lato Bold"/>
                <a:ea typeface="Lato Bold"/>
                <a:cs typeface="Lato Bold"/>
                <a:sym typeface="Lato Bold"/>
              </a:rPr>
              <a:t>Further reading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074422" y="2471136"/>
            <a:ext cx="2615573" cy="3480181"/>
          </a:xfrm>
          <a:custGeom>
            <a:avLst/>
            <a:gdLst/>
            <a:ahLst/>
            <a:cxnLst/>
            <a:rect l="l" t="t" r="r" b="b"/>
            <a:pathLst>
              <a:path w="2615573" h="3480181">
                <a:moveTo>
                  <a:pt x="0" y="0"/>
                </a:moveTo>
                <a:lnTo>
                  <a:pt x="2615574" y="0"/>
                </a:lnTo>
                <a:lnTo>
                  <a:pt x="2615574" y="3480181"/>
                </a:lnTo>
                <a:lnTo>
                  <a:pt x="0" y="3480181"/>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754785" y="2404461"/>
            <a:ext cx="10984852" cy="5866542"/>
          </a:xfrm>
          <a:prstGeom prst="rect">
            <a:avLst/>
          </a:prstGeom>
        </p:spPr>
        <p:txBody>
          <a:bodyPr wrap="square" lIns="0" tIns="0" rIns="0" bIns="0" rtlCol="0" anchor="t">
            <a:spAutoFit/>
          </a:bodyPr>
          <a:lstStyle/>
          <a:p>
            <a:pPr algn="l">
              <a:lnSpc>
                <a:spcPts val="4200"/>
              </a:lnSpc>
              <a:spcBef>
                <a:spcPct val="0"/>
              </a:spcBef>
            </a:pPr>
            <a:r>
              <a:rPr lang="en-US" sz="2800" dirty="0">
                <a:solidFill>
                  <a:srgbClr val="193E72"/>
                </a:solidFill>
                <a:latin typeface="Lato"/>
                <a:ea typeface="Lato"/>
                <a:cs typeface="Lato"/>
                <a:sym typeface="Lato"/>
              </a:rPr>
              <a:t>This is an introduction Patient and Public Involvement (PPI) and Research Inclusion at NIHR Cambridge Clinical Research Facility (CRF). </a:t>
            </a:r>
          </a:p>
          <a:p>
            <a:pPr algn="l">
              <a:lnSpc>
                <a:spcPts val="4200"/>
              </a:lnSpc>
              <a:spcBef>
                <a:spcPct val="0"/>
              </a:spcBef>
            </a:pPr>
            <a:endParaRPr lang="en-US" sz="2800" dirty="0">
              <a:solidFill>
                <a:srgbClr val="193E72"/>
              </a:solidFill>
              <a:latin typeface="Lato"/>
              <a:ea typeface="Lato"/>
              <a:cs typeface="Lato"/>
              <a:sym typeface="Lato"/>
            </a:endParaRPr>
          </a:p>
          <a:p>
            <a:pPr algn="l">
              <a:lnSpc>
                <a:spcPts val="4200"/>
              </a:lnSpc>
              <a:spcBef>
                <a:spcPct val="0"/>
              </a:spcBef>
            </a:pPr>
            <a:r>
              <a:rPr lang="en-US" sz="2800" dirty="0">
                <a:solidFill>
                  <a:srgbClr val="193E72"/>
                </a:solidFill>
                <a:latin typeface="Lato"/>
                <a:ea typeface="Lato"/>
                <a:cs typeface="Lato"/>
                <a:sym typeface="Lato"/>
              </a:rPr>
              <a:t>My name is Caroline, and I am the PPI Lead here at the CRF (left). Together with Deepa, CRF Public Contributor (right), we hope you find this introduction informative. </a:t>
            </a:r>
          </a:p>
          <a:p>
            <a:pPr algn="l">
              <a:lnSpc>
                <a:spcPts val="4200"/>
              </a:lnSpc>
              <a:spcBef>
                <a:spcPct val="0"/>
              </a:spcBef>
            </a:pPr>
            <a:endParaRPr lang="en-US" sz="2800" dirty="0">
              <a:solidFill>
                <a:srgbClr val="193E72"/>
              </a:solidFill>
              <a:latin typeface="Lato"/>
              <a:ea typeface="Lato"/>
              <a:cs typeface="Lato"/>
              <a:sym typeface="Lato"/>
            </a:endParaRPr>
          </a:p>
          <a:p>
            <a:pPr algn="l">
              <a:lnSpc>
                <a:spcPts val="4200"/>
              </a:lnSpc>
              <a:spcBef>
                <a:spcPct val="0"/>
              </a:spcBef>
            </a:pPr>
            <a:r>
              <a:rPr lang="en-US" sz="2800" dirty="0">
                <a:solidFill>
                  <a:srgbClr val="193E72"/>
                </a:solidFill>
                <a:latin typeface="Lato"/>
                <a:ea typeface="Lato"/>
                <a:cs typeface="Lato"/>
                <a:sym typeface="Lato"/>
              </a:rPr>
              <a:t>If you have any questions, would like to know more or to get involved, please get in touch. </a:t>
            </a:r>
          </a:p>
          <a:p>
            <a:pPr algn="l">
              <a:lnSpc>
                <a:spcPts val="4200"/>
              </a:lnSpc>
              <a:spcBef>
                <a:spcPct val="0"/>
              </a:spcBef>
            </a:pPr>
            <a:r>
              <a:rPr lang="en-US" sz="2800" dirty="0">
                <a:solidFill>
                  <a:srgbClr val="193E72"/>
                </a:solidFill>
                <a:latin typeface="Lato"/>
                <a:ea typeface="Lato"/>
                <a:cs typeface="Lato"/>
                <a:sym typeface="Lato"/>
              </a:rPr>
              <a:t>I am based on CCRC L3 and my email is: caroline.mcmahon3@nhs.net</a:t>
            </a:r>
          </a:p>
        </p:txBody>
      </p:sp>
      <p:sp>
        <p:nvSpPr>
          <p:cNvPr id="4" name="Freeform 4"/>
          <p:cNvSpPr/>
          <p:nvPr/>
        </p:nvSpPr>
        <p:spPr>
          <a:xfrm>
            <a:off x="15024780" y="2463273"/>
            <a:ext cx="2746834" cy="3488043"/>
          </a:xfrm>
          <a:custGeom>
            <a:avLst/>
            <a:gdLst/>
            <a:ahLst/>
            <a:cxnLst/>
            <a:rect l="l" t="t" r="r" b="b"/>
            <a:pathLst>
              <a:path w="2746834" h="3488043">
                <a:moveTo>
                  <a:pt x="0" y="0"/>
                </a:moveTo>
                <a:lnTo>
                  <a:pt x="2746835" y="0"/>
                </a:lnTo>
                <a:lnTo>
                  <a:pt x="2746835" y="3488044"/>
                </a:lnTo>
                <a:lnTo>
                  <a:pt x="0" y="3488044"/>
                </a:lnTo>
                <a:lnTo>
                  <a:pt x="0" y="0"/>
                </a:lnTo>
                <a:close/>
              </a:path>
            </a:pathLst>
          </a:custGeom>
          <a:blipFill>
            <a:blip r:embed="rId3"/>
            <a:stretch>
              <a:fillRect/>
            </a:stretch>
          </a:blipFill>
        </p:spPr>
        <p:txBody>
          <a:bodyPr/>
          <a:lstStyle/>
          <a:p>
            <a:endParaRPr lang="en-GB"/>
          </a:p>
        </p:txBody>
      </p:sp>
      <p:sp>
        <p:nvSpPr>
          <p:cNvPr id="5" name="TextBox 5"/>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193E72"/>
                </a:solidFill>
                <a:latin typeface="Canva Sans"/>
                <a:ea typeface="Canva Sans"/>
                <a:cs typeface="Canva Sans"/>
                <a:sym typeface="Canva Sans"/>
              </a:rPr>
              <a:t>2</a:t>
            </a:r>
          </a:p>
        </p:txBody>
      </p:sp>
      <p:sp>
        <p:nvSpPr>
          <p:cNvPr id="6" name="TextBox 6"/>
          <p:cNvSpPr txBox="1"/>
          <p:nvPr/>
        </p:nvSpPr>
        <p:spPr>
          <a:xfrm>
            <a:off x="1318535" y="942975"/>
            <a:ext cx="7825465" cy="721995"/>
          </a:xfrm>
          <a:prstGeom prst="rect">
            <a:avLst/>
          </a:prstGeom>
        </p:spPr>
        <p:txBody>
          <a:bodyPr lIns="0" tIns="0" rIns="0" bIns="0" rtlCol="0" anchor="t">
            <a:spAutoFit/>
          </a:bodyPr>
          <a:lstStyle/>
          <a:p>
            <a:pPr algn="l">
              <a:lnSpc>
                <a:spcPts val="5880"/>
              </a:lnSpc>
            </a:pPr>
            <a:r>
              <a:rPr lang="en-US" sz="4200" b="1">
                <a:solidFill>
                  <a:srgbClr val="193E72"/>
                </a:solidFill>
                <a:latin typeface="Lato Bold"/>
                <a:ea typeface="Lato Bold"/>
                <a:cs typeface="Lato Bold"/>
                <a:sym typeface="Lato Bold"/>
              </a:rPr>
              <a:t>Hello and welcome</a:t>
            </a:r>
          </a:p>
        </p:txBody>
      </p:sp>
      <p:sp>
        <p:nvSpPr>
          <p:cNvPr id="7" name="TextBox 7"/>
          <p:cNvSpPr txBox="1"/>
          <p:nvPr/>
        </p:nvSpPr>
        <p:spPr>
          <a:xfrm>
            <a:off x="12337386" y="6435576"/>
            <a:ext cx="5344011" cy="1054100"/>
          </a:xfrm>
          <a:prstGeom prst="rect">
            <a:avLst/>
          </a:prstGeom>
        </p:spPr>
        <p:txBody>
          <a:bodyPr lIns="0" tIns="0" rIns="0" bIns="0" rtlCol="0" anchor="t">
            <a:spAutoFit/>
          </a:bodyPr>
          <a:lstStyle/>
          <a:p>
            <a:pPr algn="ctr">
              <a:lnSpc>
                <a:spcPts val="2800"/>
              </a:lnSpc>
              <a:spcBef>
                <a:spcPct val="0"/>
              </a:spcBef>
            </a:pPr>
            <a:r>
              <a:rPr lang="en-US" sz="2000">
                <a:solidFill>
                  <a:srgbClr val="FEFEFE"/>
                </a:solidFill>
                <a:latin typeface="Canva Sans"/>
                <a:ea typeface="Canva Sans"/>
                <a:cs typeface="Canva Sans"/>
                <a:sym typeface="Canva Sans"/>
              </a:rPr>
              <a:t>Working alongside us; the CRF, CIW, CCRC and HLRI CRF- has a dedicated PPI Research Champion</a:t>
            </a:r>
          </a:p>
        </p:txBody>
      </p:sp>
      <p:grpSp>
        <p:nvGrpSpPr>
          <p:cNvPr id="8" name="Group 8"/>
          <p:cNvGrpSpPr/>
          <p:nvPr/>
        </p:nvGrpSpPr>
        <p:grpSpPr>
          <a:xfrm>
            <a:off x="12074422" y="6172200"/>
            <a:ext cx="5606975" cy="3086100"/>
            <a:chOff x="0" y="0"/>
            <a:chExt cx="1476734" cy="812800"/>
          </a:xfrm>
        </p:grpSpPr>
        <p:sp>
          <p:nvSpPr>
            <p:cNvPr id="9" name="Freeform 9"/>
            <p:cNvSpPr/>
            <p:nvPr/>
          </p:nvSpPr>
          <p:spPr>
            <a:xfrm>
              <a:off x="0" y="0"/>
              <a:ext cx="1476734" cy="812800"/>
            </a:xfrm>
            <a:custGeom>
              <a:avLst/>
              <a:gdLst/>
              <a:ahLst/>
              <a:cxnLst/>
              <a:rect l="l" t="t" r="r" b="b"/>
              <a:pathLst>
                <a:path w="1476734" h="812800">
                  <a:moveTo>
                    <a:pt x="23473" y="0"/>
                  </a:moveTo>
                  <a:lnTo>
                    <a:pt x="1453261" y="0"/>
                  </a:lnTo>
                  <a:cubicBezTo>
                    <a:pt x="1459486" y="0"/>
                    <a:pt x="1465457" y="2473"/>
                    <a:pt x="1469859" y="6875"/>
                  </a:cubicBezTo>
                  <a:cubicBezTo>
                    <a:pt x="1474261" y="11277"/>
                    <a:pt x="1476734" y="17248"/>
                    <a:pt x="1476734" y="23473"/>
                  </a:cubicBezTo>
                  <a:lnTo>
                    <a:pt x="1476734" y="789327"/>
                  </a:lnTo>
                  <a:cubicBezTo>
                    <a:pt x="1476734" y="795552"/>
                    <a:pt x="1474261" y="801523"/>
                    <a:pt x="1469859" y="805925"/>
                  </a:cubicBezTo>
                  <a:cubicBezTo>
                    <a:pt x="1465457" y="810327"/>
                    <a:pt x="1459486" y="812800"/>
                    <a:pt x="1453261" y="812800"/>
                  </a:cubicBezTo>
                  <a:lnTo>
                    <a:pt x="23473" y="812800"/>
                  </a:lnTo>
                  <a:cubicBezTo>
                    <a:pt x="17248" y="812800"/>
                    <a:pt x="11277" y="810327"/>
                    <a:pt x="6875" y="805925"/>
                  </a:cubicBezTo>
                  <a:cubicBezTo>
                    <a:pt x="2473" y="801523"/>
                    <a:pt x="0" y="795552"/>
                    <a:pt x="0" y="789327"/>
                  </a:cubicBezTo>
                  <a:lnTo>
                    <a:pt x="0" y="23473"/>
                  </a:lnTo>
                  <a:cubicBezTo>
                    <a:pt x="0" y="17248"/>
                    <a:pt x="2473" y="11277"/>
                    <a:pt x="6875" y="6875"/>
                  </a:cubicBezTo>
                  <a:cubicBezTo>
                    <a:pt x="11277" y="2473"/>
                    <a:pt x="17248" y="0"/>
                    <a:pt x="23473" y="0"/>
                  </a:cubicBezTo>
                  <a:close/>
                </a:path>
              </a:pathLst>
            </a:custGeom>
            <a:solidFill>
              <a:srgbClr val="193E72"/>
            </a:solidFill>
          </p:spPr>
          <p:txBody>
            <a:bodyPr/>
            <a:lstStyle/>
            <a:p>
              <a:endParaRPr lang="en-GB"/>
            </a:p>
          </p:txBody>
        </p:sp>
        <p:sp>
          <p:nvSpPr>
            <p:cNvPr id="10" name="TextBox 10"/>
            <p:cNvSpPr txBox="1"/>
            <p:nvPr/>
          </p:nvSpPr>
          <p:spPr>
            <a:xfrm>
              <a:off x="0" y="-47625"/>
              <a:ext cx="1476734" cy="860425"/>
            </a:xfrm>
            <a:prstGeom prst="rect">
              <a:avLst/>
            </a:prstGeom>
          </p:spPr>
          <p:txBody>
            <a:bodyPr lIns="50800" tIns="50800" rIns="50800" bIns="50800" rtlCol="0" anchor="ctr"/>
            <a:lstStyle/>
            <a:p>
              <a:pPr algn="ctr">
                <a:lnSpc>
                  <a:spcPts val="2800"/>
                </a:lnSpc>
              </a:pPr>
              <a:r>
                <a:rPr lang="en-US" sz="2000" b="1">
                  <a:solidFill>
                    <a:srgbClr val="FFFFFF"/>
                  </a:solidFill>
                  <a:latin typeface="Canva Sans Bold"/>
                  <a:ea typeface="Canva Sans Bold"/>
                  <a:cs typeface="Canva Sans Bold"/>
                  <a:sym typeface="Canva Sans Bold"/>
                </a:rPr>
                <a:t>We also have, 6 unit based PPI champions supporting the work of PPI and Inclusion across the CRF. </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555962" y="942975"/>
            <a:ext cx="17185838" cy="1464945"/>
          </a:xfrm>
          <a:prstGeom prst="rect">
            <a:avLst/>
          </a:prstGeom>
        </p:spPr>
        <p:txBody>
          <a:bodyPr lIns="0" tIns="0" rIns="0" bIns="0" rtlCol="0" anchor="t">
            <a:spAutoFit/>
          </a:bodyPr>
          <a:lstStyle/>
          <a:p>
            <a:pPr algn="ctr">
              <a:lnSpc>
                <a:spcPts val="5879"/>
              </a:lnSpc>
              <a:spcBef>
                <a:spcPct val="0"/>
              </a:spcBef>
            </a:pPr>
            <a:r>
              <a:rPr lang="en-US" sz="4199" b="1">
                <a:solidFill>
                  <a:srgbClr val="193E72"/>
                </a:solidFill>
                <a:latin typeface="Lato Bold"/>
                <a:ea typeface="Lato Bold"/>
                <a:cs typeface="Lato Bold"/>
                <a:sym typeface="Lato Bold"/>
              </a:rPr>
              <a:t>This presentation will help you understand PPI and the CRF, you'll learn: </a:t>
            </a:r>
          </a:p>
          <a:p>
            <a:pPr algn="ctr">
              <a:lnSpc>
                <a:spcPts val="5879"/>
              </a:lnSpc>
              <a:spcBef>
                <a:spcPct val="0"/>
              </a:spcBef>
            </a:pPr>
            <a:endParaRPr lang="en-US" sz="4199" b="1">
              <a:solidFill>
                <a:srgbClr val="193E72"/>
              </a:solidFill>
              <a:latin typeface="Lato Bold"/>
              <a:ea typeface="Lato Bold"/>
              <a:cs typeface="Lato Bold"/>
              <a:sym typeface="Lato Bold"/>
            </a:endParaRPr>
          </a:p>
        </p:txBody>
      </p:sp>
      <p:sp>
        <p:nvSpPr>
          <p:cNvPr id="3" name="TextBox 3"/>
          <p:cNvSpPr txBox="1"/>
          <p:nvPr/>
        </p:nvSpPr>
        <p:spPr>
          <a:xfrm>
            <a:off x="359048" y="2560320"/>
            <a:ext cx="17928952" cy="5090160"/>
          </a:xfrm>
          <a:prstGeom prst="rect">
            <a:avLst/>
          </a:prstGeom>
        </p:spPr>
        <p:txBody>
          <a:bodyPr lIns="0" tIns="0" rIns="0" bIns="0" rtlCol="0" anchor="t">
            <a:spAutoFit/>
          </a:bodyPr>
          <a:lstStyle/>
          <a:p>
            <a:pPr marL="777240" lvl="1" indent="-388620" algn="l">
              <a:lnSpc>
                <a:spcPts val="5040"/>
              </a:lnSpc>
              <a:buFont typeface="Arial"/>
              <a:buChar char="•"/>
            </a:pPr>
            <a:r>
              <a:rPr lang="en-US" sz="3600">
                <a:solidFill>
                  <a:srgbClr val="193E72"/>
                </a:solidFill>
                <a:latin typeface="Lato"/>
                <a:ea typeface="Lato"/>
                <a:cs typeface="Lato"/>
                <a:sym typeface="Lato"/>
              </a:rPr>
              <a:t>Know what PPI is and why it is important.</a:t>
            </a:r>
          </a:p>
          <a:p>
            <a:pPr marL="777240" lvl="1" indent="-388620" algn="l">
              <a:lnSpc>
                <a:spcPts val="5040"/>
              </a:lnSpc>
              <a:buFont typeface="Arial"/>
              <a:buChar char="•"/>
            </a:pPr>
            <a:r>
              <a:rPr lang="en-US" sz="3600">
                <a:solidFill>
                  <a:srgbClr val="193E72"/>
                </a:solidFill>
                <a:latin typeface="Lato"/>
                <a:ea typeface="Lato"/>
                <a:cs typeface="Lato"/>
                <a:sym typeface="Lato"/>
              </a:rPr>
              <a:t>Know the difference between patient and public involvement, engagement and participation</a:t>
            </a:r>
          </a:p>
          <a:p>
            <a:pPr marL="777240" lvl="1" indent="-388620" algn="l">
              <a:lnSpc>
                <a:spcPts val="5040"/>
              </a:lnSpc>
              <a:buFont typeface="Arial"/>
              <a:buChar char="•"/>
            </a:pPr>
            <a:r>
              <a:rPr lang="en-US" sz="3600">
                <a:solidFill>
                  <a:srgbClr val="193E72"/>
                </a:solidFill>
                <a:latin typeface="Lato"/>
                <a:ea typeface="Lato"/>
                <a:cs typeface="Lato"/>
                <a:sym typeface="Lato"/>
              </a:rPr>
              <a:t>Benefits to PPI</a:t>
            </a:r>
          </a:p>
          <a:p>
            <a:pPr marL="777240" lvl="1" indent="-388620" algn="l">
              <a:lnSpc>
                <a:spcPts val="5040"/>
              </a:lnSpc>
              <a:buFont typeface="Arial"/>
              <a:buChar char="•"/>
            </a:pPr>
            <a:r>
              <a:rPr lang="en-US" sz="3600">
                <a:solidFill>
                  <a:srgbClr val="193E72"/>
                </a:solidFill>
                <a:latin typeface="Lato"/>
                <a:ea typeface="Lato"/>
                <a:cs typeface="Lato"/>
                <a:sym typeface="Lato"/>
              </a:rPr>
              <a:t>Learn good practices of PPI</a:t>
            </a:r>
          </a:p>
          <a:p>
            <a:pPr marL="777240" lvl="1" indent="-388620" algn="l">
              <a:lnSpc>
                <a:spcPts val="5040"/>
              </a:lnSpc>
              <a:buFont typeface="Arial"/>
              <a:buChar char="•"/>
            </a:pPr>
            <a:r>
              <a:rPr lang="en-US" sz="3600">
                <a:solidFill>
                  <a:srgbClr val="193E72"/>
                </a:solidFill>
                <a:latin typeface="Lato"/>
                <a:ea typeface="Lato"/>
                <a:cs typeface="Lato"/>
                <a:sym typeface="Lato"/>
              </a:rPr>
              <a:t>Barriers to PPI</a:t>
            </a:r>
          </a:p>
          <a:p>
            <a:pPr marL="777240" lvl="1" indent="-388620" algn="l">
              <a:lnSpc>
                <a:spcPts val="5040"/>
              </a:lnSpc>
              <a:buFont typeface="Arial"/>
              <a:buChar char="•"/>
            </a:pPr>
            <a:r>
              <a:rPr lang="en-US" sz="3600">
                <a:solidFill>
                  <a:srgbClr val="193E72"/>
                </a:solidFill>
                <a:latin typeface="Lato"/>
                <a:ea typeface="Lato"/>
                <a:cs typeface="Lato"/>
                <a:sym typeface="Lato"/>
              </a:rPr>
              <a:t>Equality, Diversity and Inclusion (EDI) in Research</a:t>
            </a:r>
          </a:p>
          <a:p>
            <a:pPr marL="777240" lvl="1" indent="-388620" algn="l">
              <a:lnSpc>
                <a:spcPts val="5040"/>
              </a:lnSpc>
              <a:buFont typeface="Arial"/>
              <a:buChar char="•"/>
            </a:pPr>
            <a:r>
              <a:rPr lang="en-US" sz="3600">
                <a:solidFill>
                  <a:srgbClr val="193E72"/>
                </a:solidFill>
                <a:latin typeface="Lato"/>
                <a:ea typeface="Lato"/>
                <a:cs typeface="Lato"/>
                <a:sym typeface="Lato"/>
              </a:rPr>
              <a:t>Examples of  PPI projects here at NIHR Cambridge CRF</a:t>
            </a:r>
          </a:p>
        </p:txBody>
      </p:sp>
      <p:sp>
        <p:nvSpPr>
          <p:cNvPr id="4" name="TextBox 4"/>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193E72"/>
                </a:solidFill>
                <a:latin typeface="Canva Sans"/>
                <a:ea typeface="Canva Sans"/>
                <a:cs typeface="Canva Sans"/>
                <a:sym typeface="Canva Sans"/>
              </a:rPr>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511136" y="1215796"/>
            <a:ext cx="12747664" cy="716478"/>
          </a:xfrm>
          <a:prstGeom prst="rect">
            <a:avLst/>
          </a:prstGeom>
        </p:spPr>
        <p:txBody>
          <a:bodyPr wrap="square" lIns="0" tIns="0" rIns="0" bIns="0" rtlCol="0" anchor="t">
            <a:spAutoFit/>
          </a:bodyPr>
          <a:lstStyle/>
          <a:p>
            <a:pPr algn="ctr">
              <a:lnSpc>
                <a:spcPts val="6159"/>
              </a:lnSpc>
              <a:spcBef>
                <a:spcPct val="0"/>
              </a:spcBef>
            </a:pPr>
            <a:r>
              <a:rPr lang="en-US" sz="4399" b="1" dirty="0">
                <a:solidFill>
                  <a:srgbClr val="193E72"/>
                </a:solidFill>
                <a:latin typeface="Lato Bold"/>
                <a:ea typeface="Lato Bold"/>
                <a:cs typeface="Lato Bold"/>
                <a:sym typeface="Lato Bold"/>
              </a:rPr>
              <a:t>What is Patient and Public Involvement (PPI)?</a:t>
            </a:r>
          </a:p>
        </p:txBody>
      </p:sp>
      <p:sp>
        <p:nvSpPr>
          <p:cNvPr id="3" name="TextBox 3"/>
          <p:cNvSpPr txBox="1"/>
          <p:nvPr/>
        </p:nvSpPr>
        <p:spPr>
          <a:xfrm>
            <a:off x="1028700" y="2781300"/>
            <a:ext cx="16230600" cy="3190875"/>
          </a:xfrm>
          <a:prstGeom prst="rect">
            <a:avLst/>
          </a:prstGeom>
        </p:spPr>
        <p:txBody>
          <a:bodyPr lIns="0" tIns="0" rIns="0" bIns="0" rtlCol="0" anchor="t">
            <a:spAutoFit/>
          </a:bodyPr>
          <a:lstStyle/>
          <a:p>
            <a:pPr algn="l">
              <a:lnSpc>
                <a:spcPts val="4200"/>
              </a:lnSpc>
              <a:spcBef>
                <a:spcPct val="0"/>
              </a:spcBef>
            </a:pPr>
            <a:r>
              <a:rPr lang="en-US" sz="3000" dirty="0">
                <a:solidFill>
                  <a:srgbClr val="193E72"/>
                </a:solidFill>
                <a:latin typeface="Lato"/>
                <a:ea typeface="Lato"/>
                <a:cs typeface="Lato"/>
                <a:sym typeface="Lato"/>
              </a:rPr>
              <a:t>Public involvement in research is an active partnership between patients, carers and members of the public. It helps researchers shape and influence research. </a:t>
            </a:r>
          </a:p>
          <a:p>
            <a:pPr algn="l">
              <a:lnSpc>
                <a:spcPts val="4200"/>
              </a:lnSpc>
              <a:spcBef>
                <a:spcPct val="0"/>
              </a:spcBef>
            </a:pPr>
            <a:endParaRPr lang="en-US" sz="3000" dirty="0">
              <a:solidFill>
                <a:srgbClr val="193E72"/>
              </a:solidFill>
              <a:latin typeface="Lato"/>
              <a:ea typeface="Lato"/>
              <a:cs typeface="Lato"/>
              <a:sym typeface="Lato"/>
            </a:endParaRPr>
          </a:p>
          <a:p>
            <a:pPr algn="l">
              <a:lnSpc>
                <a:spcPts val="4200"/>
              </a:lnSpc>
              <a:spcBef>
                <a:spcPct val="0"/>
              </a:spcBef>
            </a:pPr>
            <a:r>
              <a:rPr lang="en-US" sz="3000" dirty="0">
                <a:solidFill>
                  <a:srgbClr val="193E72"/>
                </a:solidFill>
                <a:latin typeface="Lato"/>
                <a:ea typeface="Lato"/>
                <a:cs typeface="Lato"/>
                <a:sym typeface="Lato"/>
              </a:rPr>
              <a:t>'Public' includes patients, potential patients, carers and people who use health and social care services. It also covers people from specific communities and those with lived experience of health conditions.</a:t>
            </a:r>
          </a:p>
        </p:txBody>
      </p:sp>
      <p:sp>
        <p:nvSpPr>
          <p:cNvPr id="4" name="TextBox 4"/>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Canva Sans"/>
                <a:ea typeface="Canva Sans"/>
                <a:cs typeface="Canva Sans"/>
                <a:sym typeface="Canva Sans"/>
              </a:rPr>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1028700" y="2812574"/>
            <a:ext cx="16093503" cy="5324475"/>
          </a:xfrm>
          <a:prstGeom prst="rect">
            <a:avLst/>
          </a:prstGeom>
        </p:spPr>
        <p:txBody>
          <a:bodyPr lIns="0" tIns="0" rIns="0" bIns="0" rtlCol="0" anchor="t">
            <a:spAutoFit/>
          </a:bodyPr>
          <a:lstStyle/>
          <a:p>
            <a:pPr algn="l">
              <a:lnSpc>
                <a:spcPts val="4200"/>
              </a:lnSpc>
              <a:spcBef>
                <a:spcPct val="0"/>
              </a:spcBef>
            </a:pPr>
            <a:r>
              <a:rPr lang="en-US" sz="3000" b="1">
                <a:solidFill>
                  <a:srgbClr val="193E72"/>
                </a:solidFill>
                <a:latin typeface="Lato Bold"/>
                <a:ea typeface="Lato Bold"/>
                <a:cs typeface="Lato Bold"/>
                <a:sym typeface="Lato Bold"/>
              </a:rPr>
              <a:t>Involvement:</a:t>
            </a:r>
            <a:r>
              <a:rPr lang="en-US" sz="3000">
                <a:solidFill>
                  <a:srgbClr val="193E72"/>
                </a:solidFill>
                <a:latin typeface="Lato"/>
                <a:ea typeface="Lato"/>
                <a:cs typeface="Lato"/>
                <a:sym typeface="Lato"/>
              </a:rPr>
              <a:t> where members of the public are actively involved in research projects and in research organisations (Better ideas, experiences- better questions)</a:t>
            </a:r>
          </a:p>
          <a:p>
            <a:pPr algn="l">
              <a:lnSpc>
                <a:spcPts val="4200"/>
              </a:lnSpc>
              <a:spcBef>
                <a:spcPct val="0"/>
              </a:spcBef>
            </a:pPr>
            <a:endParaRPr lang="en-US" sz="3000">
              <a:solidFill>
                <a:srgbClr val="193E72"/>
              </a:solidFill>
              <a:latin typeface="Lato"/>
              <a:ea typeface="Lato"/>
              <a:cs typeface="Lato"/>
              <a:sym typeface="Lato"/>
            </a:endParaRPr>
          </a:p>
          <a:p>
            <a:pPr algn="l">
              <a:lnSpc>
                <a:spcPts val="4200"/>
              </a:lnSpc>
              <a:spcBef>
                <a:spcPct val="0"/>
              </a:spcBef>
            </a:pPr>
            <a:r>
              <a:rPr lang="en-US" sz="3000" b="1">
                <a:solidFill>
                  <a:srgbClr val="193E72"/>
                </a:solidFill>
                <a:latin typeface="Lato Bold"/>
                <a:ea typeface="Lato Bold"/>
                <a:cs typeface="Lato Bold"/>
                <a:sym typeface="Lato Bold"/>
              </a:rPr>
              <a:t>Participation: </a:t>
            </a:r>
            <a:r>
              <a:rPr lang="en-US" sz="3000">
                <a:solidFill>
                  <a:srgbClr val="193E72"/>
                </a:solidFill>
                <a:latin typeface="Lato"/>
                <a:ea typeface="Lato"/>
                <a:cs typeface="Lato"/>
                <a:sym typeface="Lato"/>
              </a:rPr>
              <a:t>where people take part in a research study- providing the data to answer the research question</a:t>
            </a:r>
          </a:p>
          <a:p>
            <a:pPr algn="l">
              <a:lnSpc>
                <a:spcPts val="4200"/>
              </a:lnSpc>
              <a:spcBef>
                <a:spcPct val="0"/>
              </a:spcBef>
            </a:pPr>
            <a:endParaRPr lang="en-US" sz="3000">
              <a:solidFill>
                <a:srgbClr val="193E72"/>
              </a:solidFill>
              <a:latin typeface="Lato"/>
              <a:ea typeface="Lato"/>
              <a:cs typeface="Lato"/>
              <a:sym typeface="Lato"/>
            </a:endParaRPr>
          </a:p>
          <a:p>
            <a:pPr algn="l">
              <a:lnSpc>
                <a:spcPts val="4200"/>
              </a:lnSpc>
              <a:spcBef>
                <a:spcPct val="0"/>
              </a:spcBef>
            </a:pPr>
            <a:r>
              <a:rPr lang="en-US" sz="3000" b="1">
                <a:solidFill>
                  <a:srgbClr val="193E72"/>
                </a:solidFill>
                <a:latin typeface="Lato Bold"/>
                <a:ea typeface="Lato Bold"/>
                <a:cs typeface="Lato Bold"/>
                <a:sym typeface="Lato Bold"/>
              </a:rPr>
              <a:t>Engagement:</a:t>
            </a:r>
            <a:r>
              <a:rPr lang="en-US" sz="3000">
                <a:solidFill>
                  <a:srgbClr val="193E72"/>
                </a:solidFill>
                <a:latin typeface="Lato"/>
                <a:ea typeface="Lato"/>
                <a:cs typeface="Lato"/>
                <a:sym typeface="Lato"/>
              </a:rPr>
              <a:t> where information and knowledge is provided and disseminated- raising research awareness and sharing our work.</a:t>
            </a:r>
          </a:p>
          <a:p>
            <a:pPr algn="l">
              <a:lnSpc>
                <a:spcPts val="4200"/>
              </a:lnSpc>
              <a:spcBef>
                <a:spcPct val="0"/>
              </a:spcBef>
            </a:pPr>
            <a:endParaRPr lang="en-US" sz="3000">
              <a:solidFill>
                <a:srgbClr val="193E72"/>
              </a:solidFill>
              <a:latin typeface="Lato"/>
              <a:ea typeface="Lato"/>
              <a:cs typeface="Lato"/>
              <a:sym typeface="Lato"/>
            </a:endParaRPr>
          </a:p>
          <a:p>
            <a:pPr algn="l">
              <a:lnSpc>
                <a:spcPts val="4200"/>
              </a:lnSpc>
              <a:spcBef>
                <a:spcPct val="0"/>
              </a:spcBef>
            </a:pPr>
            <a:endParaRPr lang="en-US" sz="3000">
              <a:solidFill>
                <a:srgbClr val="193E72"/>
              </a:solidFill>
              <a:latin typeface="Lato"/>
              <a:ea typeface="Lato"/>
              <a:cs typeface="Lato"/>
              <a:sym typeface="Lato"/>
            </a:endParaRPr>
          </a:p>
        </p:txBody>
      </p:sp>
      <p:sp>
        <p:nvSpPr>
          <p:cNvPr id="3" name="TextBox 3"/>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193E72"/>
                </a:solidFill>
                <a:latin typeface="Canva Sans"/>
                <a:ea typeface="Canva Sans"/>
                <a:cs typeface="Canva Sans"/>
                <a:sym typeface="Canva Sans"/>
              </a:rPr>
              <a:t>5</a:t>
            </a:r>
          </a:p>
        </p:txBody>
      </p:sp>
      <p:sp>
        <p:nvSpPr>
          <p:cNvPr id="4" name="TextBox 4"/>
          <p:cNvSpPr txBox="1"/>
          <p:nvPr/>
        </p:nvSpPr>
        <p:spPr>
          <a:xfrm>
            <a:off x="3190000" y="641350"/>
            <a:ext cx="11270933" cy="1536065"/>
          </a:xfrm>
          <a:prstGeom prst="rect">
            <a:avLst/>
          </a:prstGeom>
        </p:spPr>
        <p:txBody>
          <a:bodyPr lIns="0" tIns="0" rIns="0" bIns="0" rtlCol="0" anchor="t">
            <a:spAutoFit/>
          </a:bodyPr>
          <a:lstStyle/>
          <a:p>
            <a:pPr algn="ctr">
              <a:lnSpc>
                <a:spcPts val="6160"/>
              </a:lnSpc>
            </a:pPr>
            <a:r>
              <a:rPr lang="en-US" sz="4400" b="1">
                <a:solidFill>
                  <a:srgbClr val="193E72"/>
                </a:solidFill>
                <a:latin typeface="Lato Bold"/>
                <a:ea typeface="Lato Bold"/>
                <a:cs typeface="Lato Bold"/>
                <a:sym typeface="Lato Bold"/>
              </a:rPr>
              <a:t>Patient and Public Involvement, Engagement </a:t>
            </a:r>
          </a:p>
          <a:p>
            <a:pPr algn="ctr">
              <a:lnSpc>
                <a:spcPts val="6160"/>
              </a:lnSpc>
            </a:pPr>
            <a:r>
              <a:rPr lang="en-US" sz="4400" b="1">
                <a:solidFill>
                  <a:srgbClr val="193E72"/>
                </a:solidFill>
                <a:latin typeface="Lato Bold"/>
                <a:ea typeface="Lato Bold"/>
                <a:cs typeface="Lato Bold"/>
                <a:sym typeface="Lato Bold"/>
              </a:rPr>
              <a:t>and Participation explained</a:t>
            </a:r>
          </a:p>
        </p:txBody>
      </p:sp>
      <p:grpSp>
        <p:nvGrpSpPr>
          <p:cNvPr id="5" name="Group 5"/>
          <p:cNvGrpSpPr/>
          <p:nvPr/>
        </p:nvGrpSpPr>
        <p:grpSpPr>
          <a:xfrm>
            <a:off x="1028700" y="7982355"/>
            <a:ext cx="16009271" cy="1275945"/>
            <a:chOff x="0" y="0"/>
            <a:chExt cx="4216434" cy="336051"/>
          </a:xfrm>
        </p:grpSpPr>
        <p:sp>
          <p:nvSpPr>
            <p:cNvPr id="6" name="Freeform 6"/>
            <p:cNvSpPr/>
            <p:nvPr/>
          </p:nvSpPr>
          <p:spPr>
            <a:xfrm>
              <a:off x="0" y="0"/>
              <a:ext cx="4216434" cy="336051"/>
            </a:xfrm>
            <a:custGeom>
              <a:avLst/>
              <a:gdLst/>
              <a:ahLst/>
              <a:cxnLst/>
              <a:rect l="l" t="t" r="r" b="b"/>
              <a:pathLst>
                <a:path w="4216434" h="336051">
                  <a:moveTo>
                    <a:pt x="8221" y="0"/>
                  </a:moveTo>
                  <a:lnTo>
                    <a:pt x="4208213" y="0"/>
                  </a:lnTo>
                  <a:cubicBezTo>
                    <a:pt x="4210393" y="0"/>
                    <a:pt x="4212484" y="866"/>
                    <a:pt x="4214026" y="2408"/>
                  </a:cubicBezTo>
                  <a:cubicBezTo>
                    <a:pt x="4215567" y="3950"/>
                    <a:pt x="4216434" y="6041"/>
                    <a:pt x="4216434" y="8221"/>
                  </a:cubicBezTo>
                  <a:lnTo>
                    <a:pt x="4216434" y="327830"/>
                  </a:lnTo>
                  <a:cubicBezTo>
                    <a:pt x="4216434" y="330011"/>
                    <a:pt x="4215567" y="332102"/>
                    <a:pt x="4214026" y="333644"/>
                  </a:cubicBezTo>
                  <a:cubicBezTo>
                    <a:pt x="4212484" y="335185"/>
                    <a:pt x="4210393" y="336051"/>
                    <a:pt x="4208213" y="336051"/>
                  </a:cubicBezTo>
                  <a:lnTo>
                    <a:pt x="8221" y="336051"/>
                  </a:lnTo>
                  <a:cubicBezTo>
                    <a:pt x="3681" y="336051"/>
                    <a:pt x="0" y="332371"/>
                    <a:pt x="0" y="327830"/>
                  </a:cubicBezTo>
                  <a:lnTo>
                    <a:pt x="0" y="8221"/>
                  </a:lnTo>
                  <a:cubicBezTo>
                    <a:pt x="0" y="3681"/>
                    <a:pt x="3681" y="0"/>
                    <a:pt x="8221" y="0"/>
                  </a:cubicBezTo>
                  <a:close/>
                </a:path>
              </a:pathLst>
            </a:custGeom>
            <a:solidFill>
              <a:srgbClr val="F29330"/>
            </a:solidFill>
          </p:spPr>
          <p:txBody>
            <a:bodyPr/>
            <a:lstStyle/>
            <a:p>
              <a:endParaRPr lang="en-GB"/>
            </a:p>
          </p:txBody>
        </p:sp>
        <p:sp>
          <p:nvSpPr>
            <p:cNvPr id="7" name="TextBox 7"/>
            <p:cNvSpPr txBox="1"/>
            <p:nvPr/>
          </p:nvSpPr>
          <p:spPr>
            <a:xfrm>
              <a:off x="0" y="-38100"/>
              <a:ext cx="4216434" cy="374151"/>
            </a:xfrm>
            <a:prstGeom prst="rect">
              <a:avLst/>
            </a:prstGeom>
          </p:spPr>
          <p:txBody>
            <a:bodyPr lIns="50800" tIns="50800" rIns="50800" bIns="50800" rtlCol="0" anchor="ctr"/>
            <a:lstStyle/>
            <a:p>
              <a:pPr algn="ctr">
                <a:lnSpc>
                  <a:spcPts val="3359"/>
                </a:lnSpc>
              </a:pPr>
              <a:r>
                <a:rPr lang="en-US" sz="2399" b="1" u="sng" dirty="0">
                  <a:solidFill>
                    <a:schemeClr val="bg1"/>
                  </a:solidFill>
                  <a:latin typeface="Canva Sans Bold"/>
                  <a:ea typeface="Canva Sans Bold"/>
                  <a:cs typeface="Canva Sans Bold"/>
                  <a:sym typeface="Canva Sans Bold"/>
                  <a:hlinkClick r:id="rId2" tooltip="https://www.peopleinresearch.org/public-involvement/">
                    <a:extLst>
                      <a:ext uri="{A12FA001-AC4F-418D-AE19-62706E023703}">
                        <ahyp:hlinkClr xmlns:ahyp="http://schemas.microsoft.com/office/drawing/2018/hyperlinkcolor" val="tx"/>
                      </a:ext>
                    </a:extLst>
                  </a:hlinkClick>
                </a:rPr>
                <a:t>To read more, click here and visit peopleinresearch.org </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Freeform 2"/>
          <p:cNvSpPr/>
          <p:nvPr/>
        </p:nvSpPr>
        <p:spPr>
          <a:xfrm>
            <a:off x="1905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Canva Sans"/>
                <a:ea typeface="Canva Sans"/>
                <a:cs typeface="Canva Sans"/>
                <a:sym typeface="Canva Sans"/>
              </a:rPr>
              <a:t>6</a:t>
            </a:r>
          </a:p>
        </p:txBody>
      </p:sp>
      <p:grpSp>
        <p:nvGrpSpPr>
          <p:cNvPr id="4" name="Group 4"/>
          <p:cNvGrpSpPr/>
          <p:nvPr/>
        </p:nvGrpSpPr>
        <p:grpSpPr>
          <a:xfrm>
            <a:off x="1781900" y="9340861"/>
            <a:ext cx="13867130" cy="650219"/>
            <a:chOff x="0" y="0"/>
            <a:chExt cx="3652248" cy="171251"/>
          </a:xfrm>
        </p:grpSpPr>
        <p:sp>
          <p:nvSpPr>
            <p:cNvPr id="5" name="Freeform 5"/>
            <p:cNvSpPr/>
            <p:nvPr/>
          </p:nvSpPr>
          <p:spPr>
            <a:xfrm>
              <a:off x="0" y="0"/>
              <a:ext cx="3652248" cy="171251"/>
            </a:xfrm>
            <a:custGeom>
              <a:avLst/>
              <a:gdLst/>
              <a:ahLst/>
              <a:cxnLst/>
              <a:rect l="l" t="t" r="r" b="b"/>
              <a:pathLst>
                <a:path w="3652248" h="171251">
                  <a:moveTo>
                    <a:pt x="9491" y="0"/>
                  </a:moveTo>
                  <a:lnTo>
                    <a:pt x="3642757" y="0"/>
                  </a:lnTo>
                  <a:cubicBezTo>
                    <a:pt x="3645274" y="0"/>
                    <a:pt x="3647689" y="1000"/>
                    <a:pt x="3649469" y="2780"/>
                  </a:cubicBezTo>
                  <a:cubicBezTo>
                    <a:pt x="3651248" y="4560"/>
                    <a:pt x="3652248" y="6974"/>
                    <a:pt x="3652248" y="9491"/>
                  </a:cubicBezTo>
                  <a:lnTo>
                    <a:pt x="3652248" y="161760"/>
                  </a:lnTo>
                  <a:cubicBezTo>
                    <a:pt x="3652248" y="164277"/>
                    <a:pt x="3651248" y="166691"/>
                    <a:pt x="3649469" y="168471"/>
                  </a:cubicBezTo>
                  <a:cubicBezTo>
                    <a:pt x="3647689" y="170251"/>
                    <a:pt x="3645274" y="171251"/>
                    <a:pt x="3642757" y="171251"/>
                  </a:cubicBezTo>
                  <a:lnTo>
                    <a:pt x="9491" y="171251"/>
                  </a:lnTo>
                  <a:cubicBezTo>
                    <a:pt x="6974" y="171251"/>
                    <a:pt x="4560" y="170251"/>
                    <a:pt x="2780" y="168471"/>
                  </a:cubicBezTo>
                  <a:cubicBezTo>
                    <a:pt x="1000" y="166691"/>
                    <a:pt x="0" y="164277"/>
                    <a:pt x="0" y="161760"/>
                  </a:cubicBezTo>
                  <a:lnTo>
                    <a:pt x="0" y="9491"/>
                  </a:lnTo>
                  <a:cubicBezTo>
                    <a:pt x="0" y="6974"/>
                    <a:pt x="1000" y="4560"/>
                    <a:pt x="2780" y="2780"/>
                  </a:cubicBezTo>
                  <a:cubicBezTo>
                    <a:pt x="4560" y="1000"/>
                    <a:pt x="6974" y="0"/>
                    <a:pt x="9491" y="0"/>
                  </a:cubicBezTo>
                  <a:close/>
                </a:path>
              </a:pathLst>
            </a:custGeom>
            <a:solidFill>
              <a:srgbClr val="F29330"/>
            </a:solidFill>
          </p:spPr>
          <p:txBody>
            <a:bodyPr/>
            <a:lstStyle/>
            <a:p>
              <a:endParaRPr lang="en-GB"/>
            </a:p>
          </p:txBody>
        </p:sp>
        <p:sp>
          <p:nvSpPr>
            <p:cNvPr id="6" name="TextBox 6"/>
            <p:cNvSpPr txBox="1"/>
            <p:nvPr/>
          </p:nvSpPr>
          <p:spPr>
            <a:xfrm>
              <a:off x="0" y="-47625"/>
              <a:ext cx="3652248" cy="218876"/>
            </a:xfrm>
            <a:prstGeom prst="rect">
              <a:avLst/>
            </a:prstGeom>
          </p:spPr>
          <p:txBody>
            <a:bodyPr lIns="50800" tIns="50800" rIns="50800" bIns="50800" rtlCol="0" anchor="ctr"/>
            <a:lstStyle/>
            <a:p>
              <a:pPr algn="ctr">
                <a:lnSpc>
                  <a:spcPts val="2800"/>
                </a:lnSpc>
              </a:pPr>
              <a:endParaRPr/>
            </a:p>
          </p:txBody>
        </p:sp>
      </p:grpSp>
      <p:sp>
        <p:nvSpPr>
          <p:cNvPr id="7" name="TextBox 7"/>
          <p:cNvSpPr txBox="1"/>
          <p:nvPr/>
        </p:nvSpPr>
        <p:spPr>
          <a:xfrm>
            <a:off x="1984792" y="9342437"/>
            <a:ext cx="12891774" cy="580390"/>
          </a:xfrm>
          <a:prstGeom prst="rect">
            <a:avLst/>
          </a:prstGeom>
        </p:spPr>
        <p:txBody>
          <a:bodyPr lIns="0" tIns="0" rIns="0" bIns="0" rtlCol="0" anchor="t">
            <a:spAutoFit/>
          </a:bodyPr>
          <a:lstStyle/>
          <a:p>
            <a:pPr algn="ctr">
              <a:lnSpc>
                <a:spcPts val="4759"/>
              </a:lnSpc>
            </a:pPr>
            <a:r>
              <a:rPr lang="en-US" sz="3399">
                <a:solidFill>
                  <a:srgbClr val="FEFEFE"/>
                </a:solidFill>
                <a:latin typeface="Canva Sans"/>
                <a:ea typeface="Canva Sans"/>
                <a:cs typeface="Canva Sans"/>
                <a:sym typeface="Canva Sans"/>
              </a:rPr>
              <a:t>Read more about the benefits of PPI for researchers</a:t>
            </a:r>
            <a:r>
              <a:rPr lang="en-US" sz="3399">
                <a:solidFill>
                  <a:srgbClr val="193E72"/>
                </a:solidFill>
                <a:latin typeface="Canva Sans"/>
                <a:ea typeface="Canva Sans"/>
                <a:cs typeface="Canva Sans"/>
                <a:sym typeface="Canva Sans"/>
              </a:rPr>
              <a:t> </a:t>
            </a:r>
            <a:r>
              <a:rPr lang="en-US" sz="3399" u="sng">
                <a:solidFill>
                  <a:srgbClr val="193E72"/>
                </a:solidFill>
                <a:latin typeface="Canva Sans"/>
                <a:ea typeface="Canva Sans"/>
                <a:cs typeface="Canva Sans"/>
                <a:sym typeface="Canva Sans"/>
                <a:hlinkClick r:id="rId3" tooltip="https://www.cambridgecrf.nihr.ac.uk/patients-and-public/ppi-for-researchers/"/>
              </a:rPr>
              <a:t>here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Canva Sans"/>
                <a:ea typeface="Canva Sans"/>
                <a:cs typeface="Canva Sans"/>
                <a:sym typeface="Canva Sans"/>
              </a:rPr>
              <a:t>7</a:t>
            </a:r>
          </a:p>
        </p:txBody>
      </p:sp>
      <p:sp>
        <p:nvSpPr>
          <p:cNvPr id="3" name="Freeform 3"/>
          <p:cNvSpPr/>
          <p:nvPr/>
        </p:nvSpPr>
        <p:spPr>
          <a:xfrm>
            <a:off x="4665102" y="1920157"/>
            <a:ext cx="7774360" cy="4299067"/>
          </a:xfrm>
          <a:custGeom>
            <a:avLst/>
            <a:gdLst/>
            <a:ahLst/>
            <a:cxnLst/>
            <a:rect l="l" t="t" r="r" b="b"/>
            <a:pathLst>
              <a:path w="7774360" h="4299067">
                <a:moveTo>
                  <a:pt x="0" y="0"/>
                </a:moveTo>
                <a:lnTo>
                  <a:pt x="7774361" y="0"/>
                </a:lnTo>
                <a:lnTo>
                  <a:pt x="7774361" y="4299067"/>
                </a:lnTo>
                <a:lnTo>
                  <a:pt x="0" y="4299067"/>
                </a:lnTo>
                <a:lnTo>
                  <a:pt x="0" y="0"/>
                </a:lnTo>
                <a:close/>
              </a:path>
            </a:pathLst>
          </a:custGeom>
          <a:blipFill>
            <a:blip r:embed="rId2"/>
            <a:stretch>
              <a:fillRect/>
            </a:stretch>
          </a:blipFill>
        </p:spPr>
        <p:txBody>
          <a:bodyPr/>
          <a:lstStyle/>
          <a:p>
            <a:endParaRPr lang="en-GB"/>
          </a:p>
        </p:txBody>
      </p:sp>
      <p:sp>
        <p:nvSpPr>
          <p:cNvPr id="4" name="TextBox 4"/>
          <p:cNvSpPr txBox="1"/>
          <p:nvPr/>
        </p:nvSpPr>
        <p:spPr>
          <a:xfrm>
            <a:off x="5332410" y="6421463"/>
            <a:ext cx="6878717" cy="448310"/>
          </a:xfrm>
          <a:prstGeom prst="rect">
            <a:avLst/>
          </a:prstGeom>
        </p:spPr>
        <p:txBody>
          <a:bodyPr lIns="0" tIns="0" rIns="0" bIns="0" rtlCol="0" anchor="t">
            <a:spAutoFit/>
          </a:bodyPr>
          <a:lstStyle/>
          <a:p>
            <a:pPr algn="ctr">
              <a:lnSpc>
                <a:spcPts val="3640"/>
              </a:lnSpc>
            </a:pPr>
            <a:r>
              <a:rPr lang="en-US" sz="2600" i="1">
                <a:solidFill>
                  <a:srgbClr val="000000"/>
                </a:solidFill>
                <a:latin typeface="Canva Sans Italics"/>
                <a:ea typeface="Canva Sans Italics"/>
                <a:cs typeface="Canva Sans Italics"/>
                <a:sym typeface="Canva Sans Italics"/>
              </a:rPr>
              <a:t>different needs, have different perspective</a:t>
            </a:r>
          </a:p>
        </p:txBody>
      </p:sp>
      <p:sp>
        <p:nvSpPr>
          <p:cNvPr id="5" name="TextBox 5"/>
          <p:cNvSpPr txBox="1"/>
          <p:nvPr/>
        </p:nvSpPr>
        <p:spPr>
          <a:xfrm>
            <a:off x="2845330" y="462280"/>
            <a:ext cx="3490112" cy="755015"/>
          </a:xfrm>
          <a:prstGeom prst="rect">
            <a:avLst/>
          </a:prstGeom>
        </p:spPr>
        <p:txBody>
          <a:bodyPr lIns="0" tIns="0" rIns="0" bIns="0" rtlCol="0" anchor="t">
            <a:spAutoFit/>
          </a:bodyPr>
          <a:lstStyle/>
          <a:p>
            <a:pPr algn="ctr">
              <a:lnSpc>
                <a:spcPts val="6160"/>
              </a:lnSpc>
            </a:pPr>
            <a:r>
              <a:rPr lang="en-US" sz="4400" b="1">
                <a:solidFill>
                  <a:srgbClr val="193E72"/>
                </a:solidFill>
                <a:latin typeface="Lato Bold"/>
                <a:ea typeface="Lato Bold"/>
                <a:cs typeface="Lato Bold"/>
                <a:sym typeface="Lato Bold"/>
              </a:rPr>
              <a:t>Perspective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2832493574"/>
              </p:ext>
            </p:extLst>
          </p:nvPr>
        </p:nvGraphicFramePr>
        <p:xfrm>
          <a:off x="8556761" y="2196831"/>
          <a:ext cx="9004586" cy="6991047"/>
        </p:xfrm>
        <a:graphic>
          <a:graphicData uri="http://schemas.openxmlformats.org/drawingml/2006/table">
            <a:tbl>
              <a:tblPr/>
              <a:tblGrid>
                <a:gridCol w="4502293">
                  <a:extLst>
                    <a:ext uri="{9D8B030D-6E8A-4147-A177-3AD203B41FA5}">
                      <a16:colId xmlns:a16="http://schemas.microsoft.com/office/drawing/2014/main" val="20000"/>
                    </a:ext>
                  </a:extLst>
                </a:gridCol>
                <a:gridCol w="4502293">
                  <a:extLst>
                    <a:ext uri="{9D8B030D-6E8A-4147-A177-3AD203B41FA5}">
                      <a16:colId xmlns:a16="http://schemas.microsoft.com/office/drawing/2014/main" val="20001"/>
                    </a:ext>
                  </a:extLst>
                </a:gridCol>
              </a:tblGrid>
              <a:tr h="1205076">
                <a:tc>
                  <a:txBody>
                    <a:bodyPr/>
                    <a:lstStyle/>
                    <a:p>
                      <a:pPr algn="l">
                        <a:lnSpc>
                          <a:spcPts val="2800"/>
                        </a:lnSpc>
                        <a:defRPr/>
                      </a:pPr>
                      <a:r>
                        <a:rPr lang="en-US" sz="2000" b="1">
                          <a:solidFill>
                            <a:srgbClr val="6667AD"/>
                          </a:solidFill>
                          <a:latin typeface="Lato Bold"/>
                          <a:ea typeface="Lato Bold"/>
                          <a:cs typeface="Lato Bold"/>
                          <a:sym typeface="Lato Bold"/>
                        </a:rPr>
                        <a:t> Communications</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1960"/>
                        </a:lnSpc>
                        <a:defRPr/>
                      </a:pPr>
                      <a:r>
                        <a:rPr lang="en-US" sz="1400">
                          <a:solidFill>
                            <a:srgbClr val="000000"/>
                          </a:solidFill>
                          <a:latin typeface="Lato"/>
                          <a:ea typeface="Lato"/>
                          <a:cs typeface="Lato"/>
                          <a:sym typeface="Lato"/>
                        </a:rPr>
                        <a:t>Use plain language for well-timed and relevant communications, as part of involvement plans and activities</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65667">
                <a:tc>
                  <a:txBody>
                    <a:bodyPr/>
                    <a:lstStyle/>
                    <a:p>
                      <a:pPr algn="l">
                        <a:lnSpc>
                          <a:spcPts val="2800"/>
                        </a:lnSpc>
                        <a:defRPr/>
                      </a:pPr>
                      <a:r>
                        <a:rPr lang="en-US" sz="2000" b="1">
                          <a:solidFill>
                            <a:srgbClr val="2EA9B0"/>
                          </a:solidFill>
                          <a:latin typeface="Lato Bold"/>
                          <a:ea typeface="Lato Bold"/>
                          <a:cs typeface="Lato Bold"/>
                          <a:sym typeface="Lato Bold"/>
                        </a:rPr>
                        <a:t> Governance </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1960"/>
                        </a:lnSpc>
                        <a:defRPr/>
                      </a:pPr>
                      <a:r>
                        <a:rPr lang="en-US" sz="1400">
                          <a:solidFill>
                            <a:srgbClr val="000000"/>
                          </a:solidFill>
                          <a:latin typeface="Lato"/>
                          <a:ea typeface="Lato"/>
                          <a:cs typeface="Lato"/>
                          <a:sym typeface="Lato"/>
                        </a:rPr>
                        <a:t>Involve the public in research management, regulation, leadership and decision making</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05076">
                <a:tc>
                  <a:txBody>
                    <a:bodyPr/>
                    <a:lstStyle/>
                    <a:p>
                      <a:pPr algn="l">
                        <a:lnSpc>
                          <a:spcPts val="2800"/>
                        </a:lnSpc>
                        <a:defRPr/>
                      </a:pPr>
                      <a:r>
                        <a:rPr lang="en-US" sz="2000" b="1">
                          <a:solidFill>
                            <a:srgbClr val="F29330"/>
                          </a:solidFill>
                          <a:latin typeface="Lato Bold"/>
                          <a:ea typeface="Lato Bold"/>
                          <a:cs typeface="Lato Bold"/>
                          <a:sym typeface="Lato Bold"/>
                        </a:rPr>
                        <a:t>Impact</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1960"/>
                        </a:lnSpc>
                        <a:defRPr/>
                      </a:pPr>
                      <a:r>
                        <a:rPr lang="en-US" sz="1400">
                          <a:solidFill>
                            <a:srgbClr val="000000"/>
                          </a:solidFill>
                          <a:latin typeface="Lato"/>
                          <a:ea typeface="Lato"/>
                          <a:cs typeface="Lato"/>
                          <a:sym typeface="Lato"/>
                        </a:rPr>
                        <a:t>Seek improvement by identifying and sharing the difference that public involvement makes to research</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05076">
                <a:tc>
                  <a:txBody>
                    <a:bodyPr/>
                    <a:lstStyle/>
                    <a:p>
                      <a:pPr algn="l">
                        <a:lnSpc>
                          <a:spcPts val="2800"/>
                        </a:lnSpc>
                        <a:defRPr/>
                      </a:pPr>
                      <a:r>
                        <a:rPr lang="en-US" sz="2000" b="1">
                          <a:solidFill>
                            <a:srgbClr val="EA5D4E"/>
                          </a:solidFill>
                          <a:latin typeface="Lato Bold"/>
                          <a:ea typeface="Lato Bold"/>
                          <a:cs typeface="Lato Bold"/>
                          <a:sym typeface="Lato Bold"/>
                        </a:rPr>
                        <a:t> Working together</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1960"/>
                        </a:lnSpc>
                        <a:defRPr/>
                      </a:pPr>
                      <a:r>
                        <a:rPr lang="en-US" sz="1400">
                          <a:solidFill>
                            <a:srgbClr val="000000"/>
                          </a:solidFill>
                          <a:latin typeface="Lato"/>
                          <a:ea typeface="Lato"/>
                          <a:cs typeface="Lato"/>
                          <a:sym typeface="Lato"/>
                        </a:rPr>
                        <a:t>Work together in a way that values all contributions, and that builds and sustains mutually respectful and productive relationships.	</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05076">
                <a:tc>
                  <a:txBody>
                    <a:bodyPr/>
                    <a:lstStyle/>
                    <a:p>
                      <a:pPr algn="l">
                        <a:lnSpc>
                          <a:spcPts val="2800"/>
                        </a:lnSpc>
                        <a:defRPr/>
                      </a:pPr>
                      <a:r>
                        <a:rPr lang="en-US" sz="2000" b="1">
                          <a:solidFill>
                            <a:srgbClr val="193E72"/>
                          </a:solidFill>
                          <a:latin typeface="Lato Bold"/>
                          <a:ea typeface="Lato Bold"/>
                          <a:cs typeface="Lato Bold"/>
                          <a:sym typeface="Lato Bold"/>
                        </a:rPr>
                        <a:t> Support and Learning</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1960"/>
                        </a:lnSpc>
                        <a:defRPr/>
                      </a:pPr>
                      <a:r>
                        <a:rPr lang="en-US" sz="1400">
                          <a:solidFill>
                            <a:srgbClr val="000000"/>
                          </a:solidFill>
                          <a:latin typeface="Lato"/>
                          <a:ea typeface="Lato"/>
                          <a:cs typeface="Lato"/>
                          <a:sym typeface="Lato"/>
                        </a:rPr>
                        <a:t>Offer and promote support and learning opportunities that build confidence and skills for public involvement in research</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05076">
                <a:tc>
                  <a:txBody>
                    <a:bodyPr/>
                    <a:lstStyle/>
                    <a:p>
                      <a:pPr algn="l">
                        <a:lnSpc>
                          <a:spcPts val="2800"/>
                        </a:lnSpc>
                        <a:defRPr/>
                      </a:pPr>
                      <a:r>
                        <a:rPr lang="en-US" sz="2000" b="1" dirty="0">
                          <a:solidFill>
                            <a:srgbClr val="46A86C"/>
                          </a:solidFill>
                          <a:latin typeface="Lato Bold"/>
                          <a:ea typeface="Lato Bold"/>
                          <a:cs typeface="Lato Bold"/>
                          <a:sym typeface="Lato Bold"/>
                        </a:rPr>
                        <a:t> Inclusive Opportunities</a:t>
                      </a:r>
                      <a:endParaRPr lang="en-US" sz="1100" dirty="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1960"/>
                        </a:lnSpc>
                        <a:defRPr/>
                      </a:pPr>
                      <a:r>
                        <a:rPr lang="en-US" sz="1400" dirty="0">
                          <a:solidFill>
                            <a:srgbClr val="000000"/>
                          </a:solidFill>
                          <a:latin typeface="Lato"/>
                          <a:ea typeface="Lato"/>
                          <a:cs typeface="Lato"/>
                          <a:sym typeface="Lato"/>
                        </a:rPr>
                        <a:t>Offer public involvement opportunities that are accessible and that reach people and groups according to research needs.	</a:t>
                      </a:r>
                      <a:endParaRPr lang="en-US" sz="1100" dirty="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TextBox 3"/>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Canva Sans"/>
                <a:ea typeface="Canva Sans"/>
                <a:cs typeface="Canva Sans"/>
                <a:sym typeface="Canva Sans"/>
              </a:rPr>
              <a:t>8</a:t>
            </a:r>
          </a:p>
        </p:txBody>
      </p:sp>
      <p:sp>
        <p:nvSpPr>
          <p:cNvPr id="4" name="TextBox 4"/>
          <p:cNvSpPr txBox="1"/>
          <p:nvPr/>
        </p:nvSpPr>
        <p:spPr>
          <a:xfrm>
            <a:off x="1186611" y="2322605"/>
            <a:ext cx="7161945" cy="6496779"/>
          </a:xfrm>
          <a:prstGeom prst="rect">
            <a:avLst/>
          </a:prstGeom>
        </p:spPr>
        <p:txBody>
          <a:bodyPr lIns="0" tIns="0" rIns="0" bIns="0" rtlCol="0" anchor="t">
            <a:spAutoFit/>
          </a:bodyPr>
          <a:lstStyle/>
          <a:p>
            <a:pPr algn="l">
              <a:lnSpc>
                <a:spcPts val="3359"/>
              </a:lnSpc>
              <a:spcBef>
                <a:spcPct val="0"/>
              </a:spcBef>
            </a:pPr>
            <a:r>
              <a:rPr lang="en-US" sz="2400" dirty="0">
                <a:solidFill>
                  <a:srgbClr val="193E72"/>
                </a:solidFill>
                <a:latin typeface="Lato"/>
                <a:ea typeface="Lato"/>
                <a:cs typeface="Lato"/>
                <a:sym typeface="Lato"/>
              </a:rPr>
              <a:t>The UK Standards for Public Involvement  are a description of what good public involvement looks like. </a:t>
            </a:r>
          </a:p>
          <a:p>
            <a:pPr algn="l">
              <a:lnSpc>
                <a:spcPts val="3359"/>
              </a:lnSpc>
              <a:spcBef>
                <a:spcPct val="0"/>
              </a:spcBef>
            </a:pPr>
            <a:endParaRPr lang="en-US" sz="2400" dirty="0">
              <a:solidFill>
                <a:srgbClr val="193E72"/>
              </a:solidFill>
              <a:latin typeface="Lato"/>
              <a:ea typeface="Lato"/>
              <a:cs typeface="Lato"/>
              <a:sym typeface="Lato"/>
            </a:endParaRPr>
          </a:p>
          <a:p>
            <a:pPr algn="l">
              <a:lnSpc>
                <a:spcPts val="3359"/>
              </a:lnSpc>
              <a:spcBef>
                <a:spcPct val="0"/>
              </a:spcBef>
            </a:pPr>
            <a:r>
              <a:rPr lang="en-US" sz="2400" dirty="0">
                <a:solidFill>
                  <a:srgbClr val="193E72"/>
                </a:solidFill>
                <a:latin typeface="Lato"/>
                <a:ea typeface="Lato"/>
                <a:cs typeface="Lato"/>
                <a:sym typeface="Lato"/>
              </a:rPr>
              <a:t>They encourage approaches and </a:t>
            </a:r>
            <a:r>
              <a:rPr lang="en-US" sz="2400" dirty="0" err="1">
                <a:solidFill>
                  <a:srgbClr val="193E72"/>
                </a:solidFill>
                <a:latin typeface="Lato"/>
                <a:ea typeface="Lato"/>
                <a:cs typeface="Lato"/>
                <a:sym typeface="Lato"/>
              </a:rPr>
              <a:t>behaviours</a:t>
            </a:r>
            <a:r>
              <a:rPr lang="en-US" sz="2400" dirty="0">
                <a:solidFill>
                  <a:srgbClr val="193E72"/>
                </a:solidFill>
                <a:latin typeface="Lato"/>
                <a:ea typeface="Lato"/>
                <a:cs typeface="Lato"/>
                <a:sym typeface="Lato"/>
              </a:rPr>
              <a:t> that are the hallmark of good public involvement such as: flexibility, sharing and learning, and mutual respect.</a:t>
            </a:r>
          </a:p>
          <a:p>
            <a:pPr algn="l">
              <a:lnSpc>
                <a:spcPts val="3359"/>
              </a:lnSpc>
              <a:spcBef>
                <a:spcPct val="0"/>
              </a:spcBef>
            </a:pPr>
            <a:endParaRPr lang="en-US" sz="2400" dirty="0">
              <a:solidFill>
                <a:srgbClr val="193E72"/>
              </a:solidFill>
              <a:latin typeface="Lato"/>
              <a:ea typeface="Lato"/>
              <a:cs typeface="Lato"/>
              <a:sym typeface="Lato"/>
            </a:endParaRPr>
          </a:p>
          <a:p>
            <a:pPr algn="l">
              <a:lnSpc>
                <a:spcPts val="3359"/>
              </a:lnSpc>
              <a:spcBef>
                <a:spcPct val="0"/>
              </a:spcBef>
            </a:pPr>
            <a:r>
              <a:rPr lang="en-US" sz="2400" dirty="0">
                <a:solidFill>
                  <a:srgbClr val="193E72"/>
                </a:solidFill>
                <a:latin typeface="Lato"/>
                <a:ea typeface="Lato"/>
                <a:cs typeface="Lato"/>
                <a:sym typeface="Lato"/>
              </a:rPr>
              <a:t>The Standards are for everyone doing health or social care research and provide guidance and reassurance for practitioners working towards achieving their own best practice.</a:t>
            </a:r>
          </a:p>
          <a:p>
            <a:pPr algn="l">
              <a:lnSpc>
                <a:spcPts val="3359"/>
              </a:lnSpc>
              <a:spcBef>
                <a:spcPct val="0"/>
              </a:spcBef>
            </a:pPr>
            <a:endParaRPr lang="en-US" sz="2400" dirty="0">
              <a:solidFill>
                <a:srgbClr val="193E72"/>
              </a:solidFill>
              <a:latin typeface="Lato"/>
              <a:ea typeface="Lato"/>
              <a:cs typeface="Lato"/>
              <a:sym typeface="Lato"/>
            </a:endParaRPr>
          </a:p>
          <a:p>
            <a:pPr algn="l">
              <a:lnSpc>
                <a:spcPts val="3359"/>
              </a:lnSpc>
              <a:spcBef>
                <a:spcPct val="0"/>
              </a:spcBef>
            </a:pPr>
            <a:endParaRPr lang="en-US" sz="2400" dirty="0">
              <a:solidFill>
                <a:srgbClr val="193E72"/>
              </a:solidFill>
              <a:latin typeface="Lato"/>
              <a:ea typeface="Lato"/>
              <a:cs typeface="Lato"/>
              <a:sym typeface="Lato"/>
            </a:endParaRPr>
          </a:p>
          <a:p>
            <a:pPr algn="l">
              <a:lnSpc>
                <a:spcPts val="3359"/>
              </a:lnSpc>
              <a:spcBef>
                <a:spcPct val="0"/>
              </a:spcBef>
            </a:pPr>
            <a:endParaRPr lang="en-US" sz="2400" dirty="0">
              <a:solidFill>
                <a:srgbClr val="193E72"/>
              </a:solidFill>
              <a:latin typeface="Lato"/>
              <a:ea typeface="Lato"/>
              <a:cs typeface="Lato"/>
              <a:sym typeface="Lato"/>
            </a:endParaRPr>
          </a:p>
        </p:txBody>
      </p:sp>
      <p:sp>
        <p:nvSpPr>
          <p:cNvPr id="5" name="TextBox 5"/>
          <p:cNvSpPr txBox="1"/>
          <p:nvPr/>
        </p:nvSpPr>
        <p:spPr>
          <a:xfrm>
            <a:off x="726653" y="942975"/>
            <a:ext cx="16230600" cy="755015"/>
          </a:xfrm>
          <a:prstGeom prst="rect">
            <a:avLst/>
          </a:prstGeom>
        </p:spPr>
        <p:txBody>
          <a:bodyPr lIns="0" tIns="0" rIns="0" bIns="0" rtlCol="0" anchor="t">
            <a:spAutoFit/>
          </a:bodyPr>
          <a:lstStyle/>
          <a:p>
            <a:pPr algn="l">
              <a:lnSpc>
                <a:spcPts val="6159"/>
              </a:lnSpc>
            </a:pPr>
            <a:r>
              <a:rPr lang="en-US" sz="4399" b="1">
                <a:solidFill>
                  <a:srgbClr val="193E72"/>
                </a:solidFill>
                <a:latin typeface="Lato Bold"/>
                <a:ea typeface="Lato Bold"/>
                <a:cs typeface="Lato Bold"/>
                <a:sym typeface="Lato Bold"/>
              </a:rPr>
              <a:t> UK Standards for Public Involvement</a:t>
            </a:r>
          </a:p>
        </p:txBody>
      </p:sp>
      <p:grpSp>
        <p:nvGrpSpPr>
          <p:cNvPr id="6" name="Group 6"/>
          <p:cNvGrpSpPr/>
          <p:nvPr/>
        </p:nvGrpSpPr>
        <p:grpSpPr>
          <a:xfrm>
            <a:off x="726653" y="8191500"/>
            <a:ext cx="7621903" cy="1066800"/>
            <a:chOff x="0" y="0"/>
            <a:chExt cx="2007415" cy="348987"/>
          </a:xfrm>
        </p:grpSpPr>
        <p:sp>
          <p:nvSpPr>
            <p:cNvPr id="7" name="Freeform 7"/>
            <p:cNvSpPr/>
            <p:nvPr/>
          </p:nvSpPr>
          <p:spPr>
            <a:xfrm>
              <a:off x="0" y="0"/>
              <a:ext cx="2007415" cy="348987"/>
            </a:xfrm>
            <a:custGeom>
              <a:avLst/>
              <a:gdLst/>
              <a:ahLst/>
              <a:cxnLst/>
              <a:rect l="l" t="t" r="r" b="b"/>
              <a:pathLst>
                <a:path w="2007415" h="348987">
                  <a:moveTo>
                    <a:pt x="17268" y="0"/>
                  </a:moveTo>
                  <a:lnTo>
                    <a:pt x="1990147" y="0"/>
                  </a:lnTo>
                  <a:cubicBezTo>
                    <a:pt x="1994727" y="0"/>
                    <a:pt x="1999119" y="1819"/>
                    <a:pt x="2002357" y="5058"/>
                  </a:cubicBezTo>
                  <a:cubicBezTo>
                    <a:pt x="2005596" y="8296"/>
                    <a:pt x="2007415" y="12688"/>
                    <a:pt x="2007415" y="17268"/>
                  </a:cubicBezTo>
                  <a:lnTo>
                    <a:pt x="2007415" y="331719"/>
                  </a:lnTo>
                  <a:cubicBezTo>
                    <a:pt x="2007415" y="341256"/>
                    <a:pt x="1999684" y="348987"/>
                    <a:pt x="1990147" y="348987"/>
                  </a:cubicBezTo>
                  <a:lnTo>
                    <a:pt x="17268" y="348987"/>
                  </a:lnTo>
                  <a:cubicBezTo>
                    <a:pt x="12688" y="348987"/>
                    <a:pt x="8296" y="347168"/>
                    <a:pt x="5058" y="343930"/>
                  </a:cubicBezTo>
                  <a:cubicBezTo>
                    <a:pt x="1819" y="340691"/>
                    <a:pt x="0" y="336299"/>
                    <a:pt x="0" y="331719"/>
                  </a:cubicBezTo>
                  <a:lnTo>
                    <a:pt x="0" y="17268"/>
                  </a:lnTo>
                  <a:cubicBezTo>
                    <a:pt x="0" y="12688"/>
                    <a:pt x="1819" y="8296"/>
                    <a:pt x="5058" y="5058"/>
                  </a:cubicBezTo>
                  <a:cubicBezTo>
                    <a:pt x="8296" y="1819"/>
                    <a:pt x="12688" y="0"/>
                    <a:pt x="17268" y="0"/>
                  </a:cubicBezTo>
                  <a:close/>
                </a:path>
              </a:pathLst>
            </a:custGeom>
            <a:solidFill>
              <a:srgbClr val="F29330"/>
            </a:solidFill>
          </p:spPr>
          <p:txBody>
            <a:bodyPr/>
            <a:lstStyle/>
            <a:p>
              <a:endParaRPr lang="en-GB"/>
            </a:p>
          </p:txBody>
        </p:sp>
        <p:sp>
          <p:nvSpPr>
            <p:cNvPr id="8" name="TextBox 8"/>
            <p:cNvSpPr txBox="1"/>
            <p:nvPr/>
          </p:nvSpPr>
          <p:spPr>
            <a:xfrm>
              <a:off x="0" y="-47625"/>
              <a:ext cx="2007415" cy="396612"/>
            </a:xfrm>
            <a:prstGeom prst="rect">
              <a:avLst/>
            </a:prstGeom>
          </p:spPr>
          <p:txBody>
            <a:bodyPr lIns="50800" tIns="50800" rIns="50800" bIns="50800" rtlCol="0" anchor="ctr"/>
            <a:lstStyle/>
            <a:p>
              <a:pPr algn="ctr">
                <a:lnSpc>
                  <a:spcPts val="2800"/>
                </a:lnSpc>
              </a:pPr>
              <a:endParaRPr/>
            </a:p>
          </p:txBody>
        </p:sp>
      </p:grpSp>
      <p:sp>
        <p:nvSpPr>
          <p:cNvPr id="9" name="TextBox 9"/>
          <p:cNvSpPr txBox="1"/>
          <p:nvPr/>
        </p:nvSpPr>
        <p:spPr>
          <a:xfrm>
            <a:off x="1058777" y="8567195"/>
            <a:ext cx="6957656" cy="620683"/>
          </a:xfrm>
          <a:prstGeom prst="rect">
            <a:avLst/>
          </a:prstGeom>
        </p:spPr>
        <p:txBody>
          <a:bodyPr lIns="0" tIns="0" rIns="0" bIns="0" rtlCol="0" anchor="t">
            <a:spAutoFit/>
          </a:bodyPr>
          <a:lstStyle/>
          <a:p>
            <a:pPr algn="ctr">
              <a:lnSpc>
                <a:spcPts val="2520"/>
              </a:lnSpc>
            </a:pPr>
            <a:r>
              <a:rPr lang="en-US" sz="1800" b="1" u="sng" dirty="0">
                <a:solidFill>
                  <a:schemeClr val="bg1"/>
                </a:solidFill>
                <a:latin typeface="Canva Sans Bold"/>
                <a:ea typeface="Canva Sans Bold"/>
                <a:cs typeface="Canva Sans Bold"/>
                <a:sym typeface="Canva Sans Bold"/>
                <a:hlinkClick r:id="rId2" tooltip="https://sites.google.com/nihr.ac.uk/pi-standards/home">
                  <a:extLst>
                    <a:ext uri="{A12FA001-AC4F-418D-AE19-62706E023703}">
                      <ahyp:hlinkClr xmlns:ahyp="http://schemas.microsoft.com/office/drawing/2018/hyperlinkcolor" val="tx"/>
                    </a:ext>
                  </a:extLst>
                </a:hlinkClick>
              </a:rPr>
              <a:t>Click here to read the UK PPI standards for Public Involvement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Freeform 2"/>
          <p:cNvSpPr/>
          <p:nvPr/>
        </p:nvSpPr>
        <p:spPr>
          <a:xfrm>
            <a:off x="13811239" y="1330325"/>
            <a:ext cx="3448061" cy="2857580"/>
          </a:xfrm>
          <a:custGeom>
            <a:avLst/>
            <a:gdLst/>
            <a:ahLst/>
            <a:cxnLst/>
            <a:rect l="l" t="t" r="r" b="b"/>
            <a:pathLst>
              <a:path w="3448061" h="2857580">
                <a:moveTo>
                  <a:pt x="0" y="0"/>
                </a:moveTo>
                <a:lnTo>
                  <a:pt x="3448061" y="0"/>
                </a:lnTo>
                <a:lnTo>
                  <a:pt x="3448061" y="2857580"/>
                </a:lnTo>
                <a:lnTo>
                  <a:pt x="0" y="28575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Canva Sans"/>
                <a:ea typeface="Canva Sans"/>
                <a:cs typeface="Canva Sans"/>
                <a:sym typeface="Canva Sans"/>
              </a:rPr>
              <a:t>9</a:t>
            </a:r>
          </a:p>
        </p:txBody>
      </p:sp>
      <p:sp>
        <p:nvSpPr>
          <p:cNvPr id="4" name="TextBox 4"/>
          <p:cNvSpPr txBox="1"/>
          <p:nvPr/>
        </p:nvSpPr>
        <p:spPr>
          <a:xfrm>
            <a:off x="1028700" y="2343724"/>
            <a:ext cx="15338087" cy="5015865"/>
          </a:xfrm>
          <a:prstGeom prst="rect">
            <a:avLst/>
          </a:prstGeom>
        </p:spPr>
        <p:txBody>
          <a:bodyPr lIns="0" tIns="0" rIns="0" bIns="0" rtlCol="0" anchor="t">
            <a:spAutoFit/>
          </a:bodyPr>
          <a:lstStyle/>
          <a:p>
            <a:pPr algn="l">
              <a:lnSpc>
                <a:spcPts val="3359"/>
              </a:lnSpc>
              <a:spcBef>
                <a:spcPct val="0"/>
              </a:spcBef>
            </a:pPr>
            <a:r>
              <a:rPr lang="en-US" sz="2399">
                <a:solidFill>
                  <a:srgbClr val="193E72"/>
                </a:solidFill>
                <a:latin typeface="Lato"/>
                <a:ea typeface="Lato"/>
                <a:cs typeface="Lato"/>
                <a:sym typeface="Lato"/>
              </a:rPr>
              <a:t>When involving patients and the public in research, key ethical considerations include:</a:t>
            </a:r>
          </a:p>
          <a:p>
            <a:pPr marL="518158" lvl="1" indent="-259079" algn="l">
              <a:lnSpc>
                <a:spcPts val="3359"/>
              </a:lnSpc>
              <a:buFont typeface="Arial"/>
              <a:buChar char="•"/>
            </a:pPr>
            <a:r>
              <a:rPr lang="en-US" sz="2399">
                <a:solidFill>
                  <a:srgbClr val="193E72"/>
                </a:solidFill>
                <a:latin typeface="Lato"/>
                <a:ea typeface="Lato"/>
                <a:cs typeface="Lato"/>
                <a:sym typeface="Lato"/>
              </a:rPr>
              <a:t>ensuring informed consent, </a:t>
            </a:r>
          </a:p>
          <a:p>
            <a:pPr marL="518158" lvl="1" indent="-259079" algn="l">
              <a:lnSpc>
                <a:spcPts val="3359"/>
              </a:lnSpc>
              <a:buFont typeface="Arial"/>
              <a:buChar char="•"/>
            </a:pPr>
            <a:r>
              <a:rPr lang="en-US" sz="2399">
                <a:solidFill>
                  <a:srgbClr val="193E72"/>
                </a:solidFill>
                <a:latin typeface="Lato"/>
                <a:ea typeface="Lato"/>
                <a:cs typeface="Lato"/>
                <a:sym typeface="Lato"/>
              </a:rPr>
              <a:t>respecting their autonomy, </a:t>
            </a:r>
          </a:p>
          <a:p>
            <a:pPr marL="518158" lvl="1" indent="-259079" algn="l">
              <a:lnSpc>
                <a:spcPts val="3359"/>
              </a:lnSpc>
              <a:buFont typeface="Arial"/>
              <a:buChar char="•"/>
            </a:pPr>
            <a:r>
              <a:rPr lang="en-US" sz="2399">
                <a:solidFill>
                  <a:srgbClr val="193E72"/>
                </a:solidFill>
                <a:latin typeface="Lato"/>
                <a:ea typeface="Lato"/>
                <a:cs typeface="Lato"/>
                <a:sym typeface="Lato"/>
              </a:rPr>
              <a:t>protecting confidentiality, </a:t>
            </a:r>
          </a:p>
          <a:p>
            <a:pPr marL="518158" lvl="1" indent="-259079" algn="l">
              <a:lnSpc>
                <a:spcPts val="3359"/>
              </a:lnSpc>
              <a:buFont typeface="Arial"/>
              <a:buChar char="•"/>
            </a:pPr>
            <a:r>
              <a:rPr lang="en-US" sz="2399">
                <a:solidFill>
                  <a:srgbClr val="193E72"/>
                </a:solidFill>
                <a:latin typeface="Lato"/>
                <a:ea typeface="Lato"/>
                <a:cs typeface="Lato"/>
                <a:sym typeface="Lato"/>
              </a:rPr>
              <a:t>managing potential conflicts of interest, </a:t>
            </a:r>
          </a:p>
          <a:p>
            <a:pPr marL="518158" lvl="1" indent="-259079" algn="l">
              <a:lnSpc>
                <a:spcPts val="3359"/>
              </a:lnSpc>
              <a:buFont typeface="Arial"/>
              <a:buChar char="•"/>
            </a:pPr>
            <a:r>
              <a:rPr lang="en-US" sz="2399">
                <a:solidFill>
                  <a:srgbClr val="193E72"/>
                </a:solidFill>
                <a:latin typeface="Lato"/>
                <a:ea typeface="Lato"/>
                <a:cs typeface="Lato"/>
                <a:sym typeface="Lato"/>
              </a:rPr>
              <a:t>ensuring equitable representation, </a:t>
            </a:r>
          </a:p>
          <a:p>
            <a:pPr marL="518158" lvl="1" indent="-259079" algn="l">
              <a:lnSpc>
                <a:spcPts val="3359"/>
              </a:lnSpc>
              <a:buFont typeface="Arial"/>
              <a:buChar char="•"/>
            </a:pPr>
            <a:r>
              <a:rPr lang="en-US" sz="2399">
                <a:solidFill>
                  <a:srgbClr val="193E72"/>
                </a:solidFill>
                <a:latin typeface="Lato"/>
                <a:ea typeface="Lato"/>
                <a:cs typeface="Lato"/>
                <a:sym typeface="Lato"/>
              </a:rPr>
              <a:t> guaranteeing that their involvement is meaningful and contributes directly to the research design and execution, not just used for tokenistic purposes</a:t>
            </a:r>
          </a:p>
          <a:p>
            <a:pPr algn="l">
              <a:lnSpc>
                <a:spcPts val="3359"/>
              </a:lnSpc>
              <a:spcBef>
                <a:spcPct val="0"/>
              </a:spcBef>
            </a:pPr>
            <a:endParaRPr lang="en-US" sz="2399">
              <a:solidFill>
                <a:srgbClr val="193E72"/>
              </a:solidFill>
              <a:latin typeface="Lato"/>
              <a:ea typeface="Lato"/>
              <a:cs typeface="Lato"/>
              <a:sym typeface="Lato"/>
            </a:endParaRPr>
          </a:p>
          <a:p>
            <a:pPr algn="l">
              <a:lnSpc>
                <a:spcPts val="3359"/>
              </a:lnSpc>
              <a:spcBef>
                <a:spcPct val="0"/>
              </a:spcBef>
            </a:pPr>
            <a:r>
              <a:rPr lang="en-US" sz="2399">
                <a:solidFill>
                  <a:srgbClr val="193E72"/>
                </a:solidFill>
                <a:latin typeface="Lato"/>
                <a:ea typeface="Lato"/>
                <a:cs typeface="Lato"/>
                <a:sym typeface="Lato"/>
              </a:rPr>
              <a:t>The </a:t>
            </a:r>
            <a:r>
              <a:rPr lang="en-US" sz="2399" u="sng">
                <a:solidFill>
                  <a:srgbClr val="193E72"/>
                </a:solidFill>
                <a:latin typeface="Lato"/>
                <a:ea typeface="Lato"/>
                <a:cs typeface="Lato"/>
                <a:sym typeface="Lato"/>
                <a:hlinkClick r:id="rId4" tooltip="https://www.hra.nhs.uk/about-us/what-we-do/"/>
              </a:rPr>
              <a:t>Research Ethics Service</a:t>
            </a:r>
            <a:r>
              <a:rPr lang="en-US" sz="2399">
                <a:solidFill>
                  <a:srgbClr val="193E72"/>
                </a:solidFill>
                <a:latin typeface="Lato"/>
                <a:ea typeface="Lato"/>
                <a:cs typeface="Lato"/>
                <a:sym typeface="Lato"/>
              </a:rPr>
              <a:t> will ask about the plans for public involvement in your research if you apply for ethical approval, and it will be part of their assessment process. They expect the involvement of the public in research, as it can help ensure that research planned is ethical, relevant and acceptable from a public perspective. </a:t>
            </a:r>
          </a:p>
        </p:txBody>
      </p:sp>
      <p:sp>
        <p:nvSpPr>
          <p:cNvPr id="5" name="TextBox 5"/>
          <p:cNvSpPr txBox="1"/>
          <p:nvPr/>
        </p:nvSpPr>
        <p:spPr>
          <a:xfrm>
            <a:off x="1355199" y="650875"/>
            <a:ext cx="9144000" cy="679450"/>
          </a:xfrm>
          <a:prstGeom prst="rect">
            <a:avLst/>
          </a:prstGeom>
        </p:spPr>
        <p:txBody>
          <a:bodyPr lIns="0" tIns="0" rIns="0" bIns="0" rtlCol="0" anchor="t">
            <a:spAutoFit/>
          </a:bodyPr>
          <a:lstStyle/>
          <a:p>
            <a:pPr algn="l">
              <a:lnSpc>
                <a:spcPts val="5599"/>
              </a:lnSpc>
              <a:spcBef>
                <a:spcPct val="0"/>
              </a:spcBef>
            </a:pPr>
            <a:r>
              <a:rPr lang="en-US" sz="3999" b="1">
                <a:solidFill>
                  <a:srgbClr val="193E72"/>
                </a:solidFill>
                <a:latin typeface="Lato Bold"/>
                <a:ea typeface="Lato Bold"/>
                <a:cs typeface="Lato Bold"/>
                <a:sym typeface="Lato Bold"/>
              </a:rPr>
              <a:t>What are the ethical considerations?</a:t>
            </a:r>
          </a:p>
        </p:txBody>
      </p:sp>
      <p:grpSp>
        <p:nvGrpSpPr>
          <p:cNvPr id="6" name="Group 6"/>
          <p:cNvGrpSpPr/>
          <p:nvPr/>
        </p:nvGrpSpPr>
        <p:grpSpPr>
          <a:xfrm>
            <a:off x="1028700" y="8474503"/>
            <a:ext cx="15570458" cy="1265969"/>
            <a:chOff x="0" y="0"/>
            <a:chExt cx="4100861" cy="333424"/>
          </a:xfrm>
        </p:grpSpPr>
        <p:sp>
          <p:nvSpPr>
            <p:cNvPr id="7" name="Freeform 7"/>
            <p:cNvSpPr/>
            <p:nvPr/>
          </p:nvSpPr>
          <p:spPr>
            <a:xfrm>
              <a:off x="0" y="0"/>
              <a:ext cx="4100861" cy="333424"/>
            </a:xfrm>
            <a:custGeom>
              <a:avLst/>
              <a:gdLst/>
              <a:ahLst/>
              <a:cxnLst/>
              <a:rect l="l" t="t" r="r" b="b"/>
              <a:pathLst>
                <a:path w="4100861" h="333424">
                  <a:moveTo>
                    <a:pt x="8453" y="0"/>
                  </a:moveTo>
                  <a:lnTo>
                    <a:pt x="4092409" y="0"/>
                  </a:lnTo>
                  <a:cubicBezTo>
                    <a:pt x="4094650" y="0"/>
                    <a:pt x="4096800" y="891"/>
                    <a:pt x="4098385" y="2476"/>
                  </a:cubicBezTo>
                  <a:cubicBezTo>
                    <a:pt x="4099971" y="4061"/>
                    <a:pt x="4100861" y="6211"/>
                    <a:pt x="4100861" y="8453"/>
                  </a:cubicBezTo>
                  <a:lnTo>
                    <a:pt x="4100861" y="324971"/>
                  </a:lnTo>
                  <a:cubicBezTo>
                    <a:pt x="4100861" y="327213"/>
                    <a:pt x="4099971" y="329363"/>
                    <a:pt x="4098385" y="330948"/>
                  </a:cubicBezTo>
                  <a:cubicBezTo>
                    <a:pt x="4096800" y="332533"/>
                    <a:pt x="4094650" y="333424"/>
                    <a:pt x="4092409" y="333424"/>
                  </a:cubicBezTo>
                  <a:lnTo>
                    <a:pt x="8453" y="333424"/>
                  </a:lnTo>
                  <a:cubicBezTo>
                    <a:pt x="6211" y="333424"/>
                    <a:pt x="4061" y="332533"/>
                    <a:pt x="2476" y="330948"/>
                  </a:cubicBezTo>
                  <a:cubicBezTo>
                    <a:pt x="891" y="329363"/>
                    <a:pt x="0" y="327213"/>
                    <a:pt x="0" y="324971"/>
                  </a:cubicBezTo>
                  <a:lnTo>
                    <a:pt x="0" y="8453"/>
                  </a:lnTo>
                  <a:cubicBezTo>
                    <a:pt x="0" y="6211"/>
                    <a:pt x="891" y="4061"/>
                    <a:pt x="2476" y="2476"/>
                  </a:cubicBezTo>
                  <a:cubicBezTo>
                    <a:pt x="4061" y="891"/>
                    <a:pt x="6211" y="0"/>
                    <a:pt x="8453" y="0"/>
                  </a:cubicBezTo>
                  <a:close/>
                </a:path>
              </a:pathLst>
            </a:custGeom>
            <a:solidFill>
              <a:srgbClr val="F29330"/>
            </a:solidFill>
          </p:spPr>
          <p:txBody>
            <a:bodyPr/>
            <a:lstStyle/>
            <a:p>
              <a:endParaRPr lang="en-GB"/>
            </a:p>
          </p:txBody>
        </p:sp>
        <p:sp>
          <p:nvSpPr>
            <p:cNvPr id="8" name="TextBox 8"/>
            <p:cNvSpPr txBox="1"/>
            <p:nvPr/>
          </p:nvSpPr>
          <p:spPr>
            <a:xfrm>
              <a:off x="0" y="-47625"/>
              <a:ext cx="4100861" cy="381049"/>
            </a:xfrm>
            <a:prstGeom prst="rect">
              <a:avLst/>
            </a:prstGeom>
          </p:spPr>
          <p:txBody>
            <a:bodyPr lIns="50800" tIns="50800" rIns="50800" bIns="50800" rtlCol="0" anchor="ctr"/>
            <a:lstStyle/>
            <a:p>
              <a:pPr algn="ctr">
                <a:lnSpc>
                  <a:spcPts val="2800"/>
                </a:lnSpc>
              </a:pPr>
              <a:endParaRPr/>
            </a:p>
          </p:txBody>
        </p:sp>
      </p:grpSp>
      <p:sp>
        <p:nvSpPr>
          <p:cNvPr id="9" name="TextBox 9"/>
          <p:cNvSpPr txBox="1"/>
          <p:nvPr/>
        </p:nvSpPr>
        <p:spPr>
          <a:xfrm>
            <a:off x="563959" y="8909050"/>
            <a:ext cx="15802828" cy="335541"/>
          </a:xfrm>
          <a:prstGeom prst="rect">
            <a:avLst/>
          </a:prstGeom>
        </p:spPr>
        <p:txBody>
          <a:bodyPr lIns="0" tIns="0" rIns="0" bIns="0" rtlCol="0" anchor="t">
            <a:spAutoFit/>
          </a:bodyPr>
          <a:lstStyle/>
          <a:p>
            <a:pPr algn="ctr">
              <a:lnSpc>
                <a:spcPts val="2800"/>
              </a:lnSpc>
              <a:spcBef>
                <a:spcPct val="0"/>
              </a:spcBef>
            </a:pPr>
            <a:r>
              <a:rPr lang="en-US" sz="2000" b="1" dirty="0">
                <a:solidFill>
                  <a:schemeClr val="bg1"/>
                </a:solidFill>
                <a:latin typeface="Canva Sans"/>
                <a:ea typeface="Canva Sans"/>
                <a:cs typeface="Canva Sans"/>
                <a:sym typeface="Canva Sans"/>
              </a:rPr>
              <a:t>Find out more about the </a:t>
            </a:r>
            <a:r>
              <a:rPr lang="en-US" sz="2000" b="1" u="sng" dirty="0">
                <a:solidFill>
                  <a:schemeClr val="bg1"/>
                </a:solidFill>
                <a:latin typeface="Canva Sans"/>
                <a:ea typeface="Canva Sans"/>
                <a:cs typeface="Canva Sans"/>
                <a:sym typeface="Canva Sans"/>
                <a:hlinkClick r:id="rId5" tooltip="https://www.invo.org.uk/wp-content/uploads/2016/05/Impact-of-public-involvement-on-the-ethical-aspects-of-research-updated-2016.pdf">
                  <a:extLst>
                    <a:ext uri="{A12FA001-AC4F-418D-AE19-62706E023703}">
                      <ahyp:hlinkClr xmlns:ahyp="http://schemas.microsoft.com/office/drawing/2018/hyperlinkcolor" val="tx"/>
                    </a:ext>
                  </a:extLst>
                </a:hlinkClick>
              </a:rPr>
              <a:t>impact of public involvement on the ethical aspects of research. (.PDF)</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791676c0-7620-4d05-9a7f-6b36c8588526"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045800B745A6C42AEEDD284E86EF1F1" ma:contentTypeVersion="18" ma:contentTypeDescription="Create a new document." ma:contentTypeScope="" ma:versionID="6bd8ebfebfe44d7d13099209a9f90010">
  <xsd:schema xmlns:xsd="http://www.w3.org/2001/XMLSchema" xmlns:xs="http://www.w3.org/2001/XMLSchema" xmlns:p="http://schemas.microsoft.com/office/2006/metadata/properties" xmlns:ns1="http://schemas.microsoft.com/sharepoint/v3" xmlns:ns3="791676c0-7620-4d05-9a7f-6b36c8588526" xmlns:ns4="0dec3adb-d09d-4241-b3ea-64297592f072" targetNamespace="http://schemas.microsoft.com/office/2006/metadata/properties" ma:root="true" ma:fieldsID="7ce6e8739fe72027ae34d631097f742b" ns1:_="" ns3:_="" ns4:_="">
    <xsd:import namespace="http://schemas.microsoft.com/sharepoint/v3"/>
    <xsd:import namespace="791676c0-7620-4d05-9a7f-6b36c8588526"/>
    <xsd:import namespace="0dec3adb-d09d-4241-b3ea-64297592f07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ObjectDetectorVersions" minOccurs="0"/>
                <xsd:element ref="ns3:MediaServiceDateTaken" minOccurs="0"/>
                <xsd:element ref="ns3:MediaServiceAutoTags" minOccurs="0"/>
                <xsd:element ref="ns3:MediaServiceGenerationTime" minOccurs="0"/>
                <xsd:element ref="ns3:MediaServiceEventHashCode" minOccurs="0"/>
                <xsd:element ref="ns3:MediaLengthInSeconds" minOccurs="0"/>
                <xsd:element ref="ns3:MediaServiceSystemTags" minOccurs="0"/>
                <xsd:element ref="ns3:MediaServiceSearchProperties" minOccurs="0"/>
                <xsd:element ref="ns1:_ip_UnifiedCompliancePolicyProperties" minOccurs="0"/>
                <xsd:element ref="ns1:_ip_UnifiedCompliancePolicyUIActio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1676c0-7620-4d05-9a7f-6b36c85885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ec3adb-d09d-4241-b3ea-64297592f07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CFBB1A-02F4-4CA3-B0A3-CCB11B0DEAD2}">
  <ds:schemaRefs>
    <ds:schemaRef ds:uri="http://purl.org/dc/terms/"/>
    <ds:schemaRef ds:uri="http://schemas.microsoft.com/office/infopath/2007/PartnerControls"/>
    <ds:schemaRef ds:uri="http://www.w3.org/XML/1998/namespace"/>
    <ds:schemaRef ds:uri="791676c0-7620-4d05-9a7f-6b36c8588526"/>
    <ds:schemaRef ds:uri="http://schemas.microsoft.com/office/2006/documentManagement/types"/>
    <ds:schemaRef ds:uri="http://schemas.openxmlformats.org/package/2006/metadata/core-properties"/>
    <ds:schemaRef ds:uri="http://schemas.microsoft.com/sharepoint/v3"/>
    <ds:schemaRef ds:uri="0dec3adb-d09d-4241-b3ea-64297592f072"/>
    <ds:schemaRef ds:uri="http://schemas.microsoft.com/office/2006/metadata/properties"/>
    <ds:schemaRef ds:uri="http://purl.org/dc/dcmitype/"/>
    <ds:schemaRef ds:uri="http://purl.org/dc/elements/1.1/"/>
  </ds:schemaRefs>
</ds:datastoreItem>
</file>

<file path=customXml/itemProps2.xml><?xml version="1.0" encoding="utf-8"?>
<ds:datastoreItem xmlns:ds="http://schemas.openxmlformats.org/officeDocument/2006/customXml" ds:itemID="{1DF7ACD9-F3BC-4C6D-B93E-2B8EA333C485}">
  <ds:schemaRefs>
    <ds:schemaRef ds:uri="http://schemas.microsoft.com/sharepoint/v3/contenttype/forms"/>
  </ds:schemaRefs>
</ds:datastoreItem>
</file>

<file path=customXml/itemProps3.xml><?xml version="1.0" encoding="utf-8"?>
<ds:datastoreItem xmlns:ds="http://schemas.openxmlformats.org/officeDocument/2006/customXml" ds:itemID="{B14181A4-8369-486D-B744-E0D8579B4D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91676c0-7620-4d05-9a7f-6b36c8588526"/>
    <ds:schemaRef ds:uri="0dec3adb-d09d-4241-b3ea-64297592f0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TotalTime>
  <Words>1318</Words>
  <Application>Microsoft Office PowerPoint</Application>
  <PresentationFormat>Custom</PresentationFormat>
  <Paragraphs>160</Paragraphs>
  <Slides>17</Slides>
  <Notes>0</Notes>
  <HiddenSlides>0</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Cambridge CRF introduction to PPI and EDI</dc:title>
  <cp:lastModifiedBy>MCMAHON, Caroline (CAMBRIDGE UNIVERSITY HOSPITALS NHS FOUNDATION TRUST)</cp:lastModifiedBy>
  <cp:revision>8</cp:revision>
  <dcterms:created xsi:type="dcterms:W3CDTF">2006-08-16T00:00:00Z</dcterms:created>
  <dcterms:modified xsi:type="dcterms:W3CDTF">2025-04-16T15:16:23Z</dcterms:modified>
  <dc:identifier>DAGhiDzp-Xs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0x010100F045800B745A6C42AEEDD284E86EF1F1</vt:lpwstr>
  </property>
</Properties>
</file>